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6"/>
  </p:notesMasterIdLst>
  <p:handoutMasterIdLst>
    <p:handoutMasterId r:id="rId47"/>
  </p:handoutMasterIdLst>
  <p:sldIdLst>
    <p:sldId id="494" r:id="rId2"/>
    <p:sldId id="495" r:id="rId3"/>
    <p:sldId id="496"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429" r:id="rId22"/>
    <p:sldId id="450" r:id="rId23"/>
    <p:sldId id="448" r:id="rId24"/>
    <p:sldId id="449" r:id="rId25"/>
    <p:sldId id="475" r:id="rId26"/>
    <p:sldId id="476" r:id="rId27"/>
    <p:sldId id="477" r:id="rId28"/>
    <p:sldId id="515" r:id="rId29"/>
    <p:sldId id="482" r:id="rId30"/>
    <p:sldId id="483" r:id="rId31"/>
    <p:sldId id="484" r:id="rId32"/>
    <p:sldId id="485" r:id="rId33"/>
    <p:sldId id="486" r:id="rId34"/>
    <p:sldId id="487" r:id="rId35"/>
    <p:sldId id="488" r:id="rId36"/>
    <p:sldId id="489" r:id="rId37"/>
    <p:sldId id="490" r:id="rId38"/>
    <p:sldId id="492" r:id="rId39"/>
    <p:sldId id="517" r:id="rId40"/>
    <p:sldId id="518" r:id="rId41"/>
    <p:sldId id="519" r:id="rId42"/>
    <p:sldId id="520" r:id="rId43"/>
    <p:sldId id="521" r:id="rId44"/>
    <p:sldId id="454" r:id="rId45"/>
  </p:sldIdLst>
  <p:sldSz cx="9144000" cy="6858000" type="screen4x3"/>
  <p:notesSz cx="7086600" cy="10210800"/>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6000" algn="l" defTabSz="914400" rtl="0" eaLnBrk="1" latinLnBrk="0" hangingPunct="1">
      <a:defRPr kumimoji="1" kern="1200">
        <a:solidFill>
          <a:schemeClr val="tx1"/>
        </a:solidFill>
        <a:latin typeface="Verdana" pitchFamily="34" charset="0"/>
        <a:ea typeface="ＭＳ Ｐゴシック" charset="-128"/>
        <a:cs typeface="+mn-cs"/>
      </a:defRPr>
    </a:lvl6pPr>
    <a:lvl7pPr marL="2743200" algn="l" defTabSz="914400" rtl="0" eaLnBrk="1" latinLnBrk="0" hangingPunct="1">
      <a:defRPr kumimoji="1" kern="1200">
        <a:solidFill>
          <a:schemeClr val="tx1"/>
        </a:solidFill>
        <a:latin typeface="Verdana" pitchFamily="34" charset="0"/>
        <a:ea typeface="ＭＳ Ｐゴシック" charset="-128"/>
        <a:cs typeface="+mn-cs"/>
      </a:defRPr>
    </a:lvl7pPr>
    <a:lvl8pPr marL="3200400" algn="l" defTabSz="914400" rtl="0" eaLnBrk="1" latinLnBrk="0" hangingPunct="1">
      <a:defRPr kumimoji="1" kern="1200">
        <a:solidFill>
          <a:schemeClr val="tx1"/>
        </a:solidFill>
        <a:latin typeface="Verdana" pitchFamily="34" charset="0"/>
        <a:ea typeface="ＭＳ Ｐゴシック" charset="-128"/>
        <a:cs typeface="+mn-cs"/>
      </a:defRPr>
    </a:lvl8pPr>
    <a:lvl9pPr marL="3657600" algn="l" defTabSz="914400" rtl="0" eaLnBrk="1" latinLnBrk="0" hangingPunct="1">
      <a:defRPr kumimoji="1"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16">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576" autoAdjust="0"/>
  </p:normalViewPr>
  <p:slideViewPr>
    <p:cSldViewPr>
      <p:cViewPr varScale="1">
        <p:scale>
          <a:sx n="67" d="100"/>
          <a:sy n="67" d="100"/>
        </p:scale>
        <p:origin x="606" y="72"/>
      </p:cViewPr>
      <p:guideLst>
        <p:guide orient="horz" pos="2160"/>
        <p:guide pos="2880"/>
      </p:guideLst>
    </p:cSldViewPr>
  </p:slideViewPr>
  <p:outlineViewPr>
    <p:cViewPr>
      <p:scale>
        <a:sx n="33" d="100"/>
        <a:sy n="33" d="100"/>
      </p:scale>
      <p:origin x="0" y="2574"/>
    </p:cViewPr>
  </p:outlineViewPr>
  <p:notesTextViewPr>
    <p:cViewPr>
      <p:scale>
        <a:sx n="100" d="100"/>
        <a:sy n="100" d="100"/>
      </p:scale>
      <p:origin x="0" y="0"/>
    </p:cViewPr>
  </p:notesTextViewPr>
  <p:sorterViewPr>
    <p:cViewPr>
      <p:scale>
        <a:sx n="100" d="100"/>
        <a:sy n="100" d="100"/>
      </p:scale>
      <p:origin x="0" y="3852"/>
    </p:cViewPr>
  </p:sorterViewPr>
  <p:notesViewPr>
    <p:cSldViewPr>
      <p:cViewPr varScale="1">
        <p:scale>
          <a:sx n="51" d="100"/>
          <a:sy n="51" d="100"/>
        </p:scale>
        <p:origin x="-2958" y="-90"/>
      </p:cViewPr>
      <p:guideLst>
        <p:guide orient="horz" pos="3216"/>
        <p:guide pos="22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022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14788" y="0"/>
            <a:ext cx="3070225" cy="511175"/>
          </a:xfrm>
          <a:prstGeom prst="rect">
            <a:avLst/>
          </a:prstGeom>
        </p:spPr>
        <p:txBody>
          <a:bodyPr vert="horz" lIns="91440" tIns="45720" rIns="91440" bIns="45720" rtlCol="0"/>
          <a:lstStyle>
            <a:lvl1pPr algn="r">
              <a:defRPr sz="1200"/>
            </a:lvl1pPr>
          </a:lstStyle>
          <a:p>
            <a:fld id="{D196970A-F1B3-4814-8B22-8358D8A24724}" type="datetimeFigureOut">
              <a:rPr kumimoji="1" lang="ja-JP" altLang="en-US" smtClean="0"/>
              <a:pPr/>
              <a:t>2016/11/15</a:t>
            </a:fld>
            <a:endParaRPr kumimoji="1" lang="ja-JP" altLang="en-US"/>
          </a:p>
        </p:txBody>
      </p:sp>
      <p:sp>
        <p:nvSpPr>
          <p:cNvPr id="4" name="フッター プレースホルダ 3"/>
          <p:cNvSpPr>
            <a:spLocks noGrp="1"/>
          </p:cNvSpPr>
          <p:nvPr>
            <p:ph type="ftr" sz="quarter" idx="2"/>
          </p:nvPr>
        </p:nvSpPr>
        <p:spPr>
          <a:xfrm>
            <a:off x="0" y="9698038"/>
            <a:ext cx="307022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14788" y="9698038"/>
            <a:ext cx="3070225" cy="511175"/>
          </a:xfrm>
          <a:prstGeom prst="rect">
            <a:avLst/>
          </a:prstGeom>
        </p:spPr>
        <p:txBody>
          <a:bodyPr vert="horz" lIns="91440" tIns="45720" rIns="91440" bIns="45720" rtlCol="0" anchor="b"/>
          <a:lstStyle>
            <a:lvl1pPr algn="r">
              <a:defRPr sz="1200"/>
            </a:lvl1pPr>
          </a:lstStyle>
          <a:p>
            <a:fld id="{2525984B-EB07-46F0-8ABB-52C8A1980383}" type="slidenum">
              <a:rPr kumimoji="1" lang="ja-JP" altLang="en-US" smtClean="0"/>
              <a:pPr/>
              <a:t>‹#›</a:t>
            </a:fld>
            <a:endParaRPr kumimoji="1" lang="ja-JP" altLang="en-US"/>
          </a:p>
        </p:txBody>
      </p:sp>
    </p:spTree>
    <p:extLst>
      <p:ext uri="{BB962C8B-B14F-4D97-AF65-F5344CB8AC3E}">
        <p14:creationId xmlns:p14="http://schemas.microsoft.com/office/powerpoint/2010/main" val="38680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022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14788" y="0"/>
            <a:ext cx="3070225" cy="511175"/>
          </a:xfrm>
          <a:prstGeom prst="rect">
            <a:avLst/>
          </a:prstGeom>
        </p:spPr>
        <p:txBody>
          <a:bodyPr vert="horz" lIns="91440" tIns="45720" rIns="91440" bIns="45720" rtlCol="0"/>
          <a:lstStyle>
            <a:lvl1pPr algn="r">
              <a:defRPr sz="1200"/>
            </a:lvl1pPr>
          </a:lstStyle>
          <a:p>
            <a:fld id="{5514D13A-2525-40BA-870C-87830EB9842A}" type="datetimeFigureOut">
              <a:rPr kumimoji="1" lang="ja-JP" altLang="en-US" smtClean="0"/>
              <a:t>2016/11/15</a:t>
            </a:fld>
            <a:endParaRPr kumimoji="1" lang="ja-JP" altLang="en-US"/>
          </a:p>
        </p:txBody>
      </p:sp>
      <p:sp>
        <p:nvSpPr>
          <p:cNvPr id="4" name="スライド イメージ プレースホルダー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8025" y="4849813"/>
            <a:ext cx="5670550" cy="45958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98038"/>
            <a:ext cx="307022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14788" y="9698038"/>
            <a:ext cx="3070225" cy="511175"/>
          </a:xfrm>
          <a:prstGeom prst="rect">
            <a:avLst/>
          </a:prstGeom>
        </p:spPr>
        <p:txBody>
          <a:bodyPr vert="horz" lIns="91440" tIns="45720" rIns="91440" bIns="45720" rtlCol="0" anchor="b"/>
          <a:lstStyle>
            <a:lvl1pPr algn="r">
              <a:defRPr sz="1200"/>
            </a:lvl1pPr>
          </a:lstStyle>
          <a:p>
            <a:fld id="{E7783BFA-816F-46BF-A364-C3CBD71324CD}" type="slidenum">
              <a:rPr kumimoji="1" lang="ja-JP" altLang="en-US" smtClean="0"/>
              <a:t>‹#›</a:t>
            </a:fld>
            <a:endParaRPr kumimoji="1" lang="ja-JP" altLang="en-US"/>
          </a:p>
        </p:txBody>
      </p:sp>
    </p:spTree>
    <p:extLst>
      <p:ext uri="{BB962C8B-B14F-4D97-AF65-F5344CB8AC3E}">
        <p14:creationId xmlns:p14="http://schemas.microsoft.com/office/powerpoint/2010/main" val="41259035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■概要の補足事項</a:t>
            </a:r>
            <a:endParaRPr kumimoji="1" lang="en-US" altLang="ja-JP" dirty="0"/>
          </a:p>
          <a:p>
            <a:r>
              <a:rPr kumimoji="1" lang="ja-JP" altLang="en-US" dirty="0"/>
              <a:t>↓来年度の開発の中心</a:t>
            </a:r>
            <a:endParaRPr kumimoji="1" lang="en-US" altLang="ja-JP" dirty="0"/>
          </a:p>
          <a:p>
            <a:r>
              <a:rPr kumimoji="1" lang="ja-JP" altLang="en-US" dirty="0"/>
              <a:t>・プレゼン機能の開発（</a:t>
            </a:r>
            <a:r>
              <a:rPr kumimoji="1" lang="en-US" altLang="ja-JP" dirty="0" err="1"/>
              <a:t>WebUI</a:t>
            </a:r>
            <a:r>
              <a:rPr kumimoji="1" lang="ja-JP" altLang="en-US" dirty="0"/>
              <a:t>中心）</a:t>
            </a:r>
            <a:endParaRPr kumimoji="1" lang="en-US" altLang="ja-JP" dirty="0"/>
          </a:p>
          <a:p>
            <a:r>
              <a:rPr kumimoji="1" lang="ja-JP" altLang="en-US" dirty="0"/>
              <a:t>・分析基盤の開発（地理情報・セキュリティ関係）</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11</a:t>
            </a:fld>
            <a:endParaRPr kumimoji="1" lang="ja-JP" altLang="en-US"/>
          </a:p>
        </p:txBody>
      </p:sp>
    </p:spTree>
    <p:extLst>
      <p:ext uri="{BB962C8B-B14F-4D97-AF65-F5344CB8AC3E}">
        <p14:creationId xmlns:p14="http://schemas.microsoft.com/office/powerpoint/2010/main" val="320621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サイバーセキュリティ対策を目的としたデータの分析・解析技術、可視化技術や</a:t>
            </a:r>
          </a:p>
          <a:p>
            <a:r>
              <a:rPr kumimoji="1" lang="en-US" altLang="ja-JP" dirty="0"/>
              <a:t>Web</a:t>
            </a:r>
            <a:r>
              <a:rPr kumimoji="1" lang="ja-JP" altLang="en-US" dirty="0"/>
              <a:t>システムの研究開発を行う。</a:t>
            </a:r>
            <a:endParaRPr kumimoji="1" lang="en-US" altLang="ja-JP" dirty="0"/>
          </a:p>
          <a:p>
            <a:r>
              <a:rPr kumimoji="1" lang="ja-JP" altLang="en-US" dirty="0"/>
              <a:t>研究グループは</a:t>
            </a:r>
            <a:endParaRPr kumimoji="1" lang="en-US" altLang="ja-JP" dirty="0"/>
          </a:p>
          <a:p>
            <a:r>
              <a:rPr kumimoji="1" lang="ja-JP" altLang="en-US" dirty="0"/>
              <a:t>仮想化分散基盤システム、</a:t>
            </a:r>
            <a:endParaRPr kumimoji="1" lang="en-US" altLang="ja-JP" dirty="0"/>
          </a:p>
          <a:p>
            <a:r>
              <a:rPr kumimoji="1" lang="ja-JP" altLang="en-US" dirty="0"/>
              <a:t>サイバーインシデント検知、</a:t>
            </a:r>
            <a:endParaRPr kumimoji="1" lang="en-US" altLang="ja-JP" dirty="0"/>
          </a:p>
          <a:p>
            <a:r>
              <a:rPr kumimoji="1" lang="ja-JP" altLang="en-US" dirty="0"/>
              <a:t>マルウェア対策</a:t>
            </a:r>
            <a:endParaRPr kumimoji="1" lang="en-US" altLang="ja-JP" dirty="0"/>
          </a:p>
          <a:p>
            <a:r>
              <a:rPr kumimoji="1" lang="ja-JP" altLang="en-US" dirty="0"/>
              <a:t>等のチームに別れ、プロジェクト管理の基</a:t>
            </a:r>
          </a:p>
          <a:p>
            <a:r>
              <a:rPr kumimoji="1" lang="ja-JP" altLang="en-US" dirty="0"/>
              <a:t>礎から、</a:t>
            </a:r>
            <a:r>
              <a:rPr kumimoji="1" lang="en-US" altLang="ja-JP" dirty="0"/>
              <a:t>Web</a:t>
            </a:r>
            <a:r>
              <a:rPr kumimoji="1" lang="ja-JP" altLang="en-US" dirty="0"/>
              <a:t>システム開発と仮想化分散技術、ソーシャルデータを含めたビッグデ</a:t>
            </a:r>
          </a:p>
          <a:p>
            <a:r>
              <a:rPr kumimoji="1" lang="ja-JP" altLang="en-US" dirty="0" err="1"/>
              <a:t>ー</a:t>
            </a:r>
            <a:r>
              <a:rPr kumimoji="1" lang="ja-JP" altLang="en-US" dirty="0"/>
              <a:t>タ解析と可視化手法、マルウェア検知と解析手法等の専門知識について実務を</a:t>
            </a:r>
          </a:p>
          <a:p>
            <a:r>
              <a:rPr kumimoji="1" lang="ja-JP" altLang="en-US" dirty="0"/>
              <a:t>通し理解する。</a:t>
            </a:r>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13</a:t>
            </a:fld>
            <a:endParaRPr kumimoji="1" lang="ja-JP" altLang="en-US"/>
          </a:p>
        </p:txBody>
      </p:sp>
    </p:spTree>
    <p:extLst>
      <p:ext uri="{BB962C8B-B14F-4D97-AF65-F5344CB8AC3E}">
        <p14:creationId xmlns:p14="http://schemas.microsoft.com/office/powerpoint/2010/main" val="11987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17</a:t>
            </a:fld>
            <a:endParaRPr kumimoji="1" lang="ja-JP" altLang="en-US"/>
          </a:p>
        </p:txBody>
      </p:sp>
    </p:spTree>
    <p:extLst>
      <p:ext uri="{BB962C8B-B14F-4D97-AF65-F5344CB8AC3E}">
        <p14:creationId xmlns:p14="http://schemas.microsoft.com/office/powerpoint/2010/main" val="80656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■開発サイクルについて</a:t>
            </a:r>
            <a:endParaRPr kumimoji="1" lang="en-US" altLang="ja-JP" dirty="0"/>
          </a:p>
          <a:p>
            <a:r>
              <a:rPr kumimoji="1" lang="ja-JP" altLang="en-US" dirty="0"/>
              <a:t>・開発のサイクルが半年おきであること</a:t>
            </a:r>
            <a:endParaRPr kumimoji="1" lang="en-US" altLang="ja-JP" dirty="0"/>
          </a:p>
          <a:p>
            <a:r>
              <a:rPr kumimoji="1" lang="ja-JP" altLang="en-US" dirty="0"/>
              <a:t>・開発チーム毎に機能の設計や開発をしていくこと</a:t>
            </a:r>
            <a:endParaRPr kumimoji="1" lang="en-US" altLang="ja-JP" dirty="0"/>
          </a:p>
          <a:p>
            <a:r>
              <a:rPr kumimoji="1" lang="ja-JP" altLang="en-US" dirty="0"/>
              <a:t>■ミーティングについて</a:t>
            </a:r>
            <a:endParaRPr kumimoji="1" lang="en-US" altLang="ja-JP" dirty="0"/>
          </a:p>
          <a:p>
            <a:r>
              <a:rPr kumimoji="1" lang="ja-JP" altLang="en-US" dirty="0"/>
              <a:t>・研究グループ毎に毎週活動</a:t>
            </a:r>
            <a:endParaRPr kumimoji="1" lang="en-US" altLang="ja-JP" dirty="0"/>
          </a:p>
          <a:p>
            <a:r>
              <a:rPr kumimoji="1" lang="ja-JP" altLang="en-US" dirty="0"/>
              <a:t>・ソフトウェアとシステム基盤グループは開発の主体になるので合同</a:t>
            </a:r>
            <a:endParaRPr kumimoji="1" lang="en-US" altLang="ja-JP" dirty="0"/>
          </a:p>
          <a:p>
            <a:r>
              <a:rPr kumimoji="1" lang="ja-JP" altLang="en-US" dirty="0"/>
              <a:t>・開発チーム毎のタスクは個別に設定</a:t>
            </a:r>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19</a:t>
            </a:fld>
            <a:endParaRPr kumimoji="1" lang="ja-JP" altLang="en-US"/>
          </a:p>
        </p:txBody>
      </p:sp>
    </p:spTree>
    <p:extLst>
      <p:ext uri="{BB962C8B-B14F-4D97-AF65-F5344CB8AC3E}">
        <p14:creationId xmlns:p14="http://schemas.microsoft.com/office/powerpoint/2010/main" val="345544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面談方法について確認事項</a:t>
            </a:r>
          </a:p>
          <a:p>
            <a:r>
              <a:rPr kumimoji="1" lang="ja-JP" altLang="en-US" dirty="0"/>
              <a:t>・だれに面談に行くべきか</a:t>
            </a:r>
          </a:p>
          <a:p>
            <a:r>
              <a:rPr kumimoji="1" lang="ja-JP" altLang="en-US" dirty="0"/>
              <a:t>・面談方法（日時・場所）</a:t>
            </a:r>
          </a:p>
          <a:p>
            <a:r>
              <a:rPr kumimoji="1" lang="ja-JP" altLang="en-US" dirty="0"/>
              <a:t>・ゼミ生による面談の可否</a:t>
            </a:r>
          </a:p>
          <a:p>
            <a:r>
              <a:rPr kumimoji="1" lang="ja-JP" altLang="en-US" dirty="0"/>
              <a:t>・ゼミに関係する専門分野</a:t>
            </a:r>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20</a:t>
            </a:fld>
            <a:endParaRPr kumimoji="1" lang="ja-JP" altLang="en-US"/>
          </a:p>
        </p:txBody>
      </p:sp>
    </p:spTree>
    <p:extLst>
      <p:ext uri="{BB962C8B-B14F-4D97-AF65-F5344CB8AC3E}">
        <p14:creationId xmlns:p14="http://schemas.microsoft.com/office/powerpoint/2010/main" val="193089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面談方法について確認事項</a:t>
            </a:r>
          </a:p>
          <a:p>
            <a:r>
              <a:rPr kumimoji="1" lang="ja-JP" altLang="en-US" dirty="0"/>
              <a:t>・だれに面談に行くべきか</a:t>
            </a:r>
          </a:p>
          <a:p>
            <a:r>
              <a:rPr kumimoji="1" lang="ja-JP" altLang="en-US" dirty="0"/>
              <a:t>・面談方法（日時・場所）</a:t>
            </a:r>
          </a:p>
          <a:p>
            <a:r>
              <a:rPr kumimoji="1" lang="ja-JP" altLang="en-US" dirty="0"/>
              <a:t>・ゼミ生による面談の可否</a:t>
            </a:r>
          </a:p>
          <a:p>
            <a:r>
              <a:rPr kumimoji="1" lang="ja-JP" altLang="en-US" dirty="0"/>
              <a:t>・ゼミに関係する専門分野</a:t>
            </a:r>
            <a:endParaRPr kumimoji="1" lang="en-US" altLang="ja-JP"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24</a:t>
            </a:fld>
            <a:endParaRPr kumimoji="1" lang="ja-JP" altLang="en-US"/>
          </a:p>
        </p:txBody>
      </p:sp>
    </p:spTree>
    <p:extLst>
      <p:ext uri="{BB962C8B-B14F-4D97-AF65-F5344CB8AC3E}">
        <p14:creationId xmlns:p14="http://schemas.microsoft.com/office/powerpoint/2010/main" val="193089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面談方法について確認事項</a:t>
            </a:r>
          </a:p>
          <a:p>
            <a:r>
              <a:rPr kumimoji="1" lang="ja-JP" altLang="en-US" dirty="0"/>
              <a:t>・だれに面談に行くべきか</a:t>
            </a:r>
          </a:p>
          <a:p>
            <a:r>
              <a:rPr kumimoji="1" lang="ja-JP" altLang="en-US" dirty="0"/>
              <a:t>・面談方法（日時・場所）</a:t>
            </a:r>
          </a:p>
          <a:p>
            <a:r>
              <a:rPr kumimoji="1" lang="ja-JP" altLang="en-US" dirty="0"/>
              <a:t>・ゼミ生による面談の可否</a:t>
            </a:r>
          </a:p>
          <a:p>
            <a:r>
              <a:rPr kumimoji="1" lang="ja-JP" altLang="en-US" dirty="0"/>
              <a:t>・ゼミに関係する専門分野</a:t>
            </a:r>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43</a:t>
            </a:fld>
            <a:endParaRPr kumimoji="1" lang="ja-JP" altLang="en-US"/>
          </a:p>
        </p:txBody>
      </p:sp>
    </p:spTree>
    <p:extLst>
      <p:ext uri="{BB962C8B-B14F-4D97-AF65-F5344CB8AC3E}">
        <p14:creationId xmlns:p14="http://schemas.microsoft.com/office/powerpoint/2010/main" val="9037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Rectangle 6"/>
          <p:cNvSpPr/>
          <p:nvPr/>
        </p:nvSpPr>
        <p:spPr>
          <a:xfrm>
            <a:off x="0" y="0"/>
            <a:ext cx="9144000" cy="3429000"/>
          </a:xfrm>
          <a:prstGeom prst="rect">
            <a:avLst/>
          </a:prstGeom>
          <a:solidFill>
            <a:schemeClr val="tx2"/>
          </a:solidFill>
          <a:ln>
            <a:noFill/>
          </a:ln>
          <a:effectLst>
            <a:glow rad="50800">
              <a:schemeClr val="tx1">
                <a:alpha val="25000"/>
              </a:schemeClr>
            </a:glow>
            <a:innerShdw blurRad="1270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2" name="Title 1"/>
          <p:cNvSpPr>
            <a:spLocks noGrp="1"/>
          </p:cNvSpPr>
          <p:nvPr>
            <p:ph type="ctrTitle"/>
          </p:nvPr>
        </p:nvSpPr>
        <p:spPr>
          <a:xfrm>
            <a:off x="0" y="0"/>
            <a:ext cx="9144000" cy="3284984"/>
          </a:xfrm>
          <a:noFill/>
          <a:ln>
            <a:noFill/>
          </a:ln>
          <a:effectLst/>
        </p:spPr>
        <p:style>
          <a:lnRef idx="1">
            <a:schemeClr val="accent3"/>
          </a:lnRef>
          <a:fillRef idx="3">
            <a:schemeClr val="accent3"/>
          </a:fillRef>
          <a:effectRef idx="2">
            <a:schemeClr val="accent3"/>
          </a:effectRef>
          <a:fontRef idx="none"/>
        </p:style>
        <p:txBody>
          <a:bodyPr anchor="b">
            <a:noAutofit/>
          </a:bodyPr>
          <a:lstStyle>
            <a:lvl1pPr algn="ctr">
              <a:defRPr sz="4800" cap="all" baseline="0">
                <a:solidFill>
                  <a:schemeClr val="bg1"/>
                </a:solidFill>
                <a:effectLst>
                  <a:innerShdw blurRad="38100" dist="38100" dir="13500000">
                    <a:prstClr val="black">
                      <a:alpha val="50000"/>
                    </a:prstClr>
                  </a:innerShdw>
                </a:effectLst>
                <a:latin typeface="+mj-lt"/>
              </a:defRPr>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9535D84D-774B-4D29-9196-7ECD7400C9A2}" type="slidenum">
              <a:rPr lang="en-US" altLang="ja-JP" smtClean="0"/>
              <a:pPr/>
              <a:t>‹#›</a:t>
            </a:fld>
            <a:endParaRPr lang="en-US" altLang="ja-JP"/>
          </a:p>
        </p:txBody>
      </p:sp>
      <p:sp>
        <p:nvSpPr>
          <p:cNvPr id="10" name="Rectangle 6"/>
          <p:cNvSpPr/>
          <p:nvPr/>
        </p:nvSpPr>
        <p:spPr>
          <a:xfrm>
            <a:off x="0" y="3501008"/>
            <a:ext cx="9144000" cy="3356992"/>
          </a:xfrm>
          <a:prstGeom prst="rect">
            <a:avLst/>
          </a:prstGeom>
          <a:solidFill>
            <a:schemeClr val="tx2"/>
          </a:solidFill>
          <a:ln>
            <a:noFill/>
          </a:ln>
          <a:effectLst>
            <a:glow rad="25400">
              <a:schemeClr val="tx1">
                <a:alpha val="25000"/>
              </a:schemeClr>
            </a:glow>
            <a:innerShdw blurRad="1270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3" name="Subtitle 2"/>
          <p:cNvSpPr>
            <a:spLocks noGrp="1"/>
          </p:cNvSpPr>
          <p:nvPr>
            <p:ph type="subTitle" idx="1"/>
          </p:nvPr>
        </p:nvSpPr>
        <p:spPr>
          <a:xfrm>
            <a:off x="0" y="3573016"/>
            <a:ext cx="9144000" cy="3168352"/>
          </a:xfrm>
          <a:noFill/>
          <a:ln>
            <a:noFill/>
          </a:ln>
          <a:effectLst/>
        </p:spPr>
        <p:style>
          <a:lnRef idx="1">
            <a:schemeClr val="accent3"/>
          </a:lnRef>
          <a:fillRef idx="3">
            <a:schemeClr val="accent3"/>
          </a:fillRef>
          <a:effectRef idx="2">
            <a:schemeClr val="accent3"/>
          </a:effectRef>
          <a:fontRef idx="none"/>
        </p:style>
        <p:txBody>
          <a:bodyPr anchor="b"/>
          <a:lstStyle>
            <a:lvl1pPr marL="0" indent="0" algn="r">
              <a:buNone/>
              <a:defRPr b="1">
                <a:solidFill>
                  <a:schemeClr val="bg1"/>
                </a:solidFill>
                <a:effectLst>
                  <a:innerShdw blurRad="63500" dist="50800" dir="13500000">
                    <a:prstClr val="black">
                      <a:alpha val="50000"/>
                    </a:prstClr>
                  </a:innerShdw>
                </a:effectLst>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Date Placeholder 3"/>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30C22F1B-FD99-4675-A1E4-6A24C9B4E1B0}" type="slidenum">
              <a:rPr lang="en-US" altLang="ja-JP" smtClean="0"/>
              <a:pPr/>
              <a:t>‹#›</a:t>
            </a:fld>
            <a:endParaRPr lang="en-US" altLang="ja-JP"/>
          </a:p>
        </p:txBody>
      </p:sp>
      <p:sp>
        <p:nvSpPr>
          <p:cNvPr id="10" name="コンテンツ プレースホルダー 9"/>
          <p:cNvSpPr>
            <a:spLocks noGrp="1"/>
          </p:cNvSpPr>
          <p:nvPr>
            <p:ph sz="quarter" idx="13"/>
          </p:nvPr>
        </p:nvSpPr>
        <p:spPr>
          <a:xfrm>
            <a:off x="0" y="908720"/>
            <a:ext cx="9144000" cy="568863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76200" y="980728"/>
            <a:ext cx="4495800" cy="56166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980728"/>
            <a:ext cx="4495800" cy="56166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0BBB4CA6-F5D1-45D2-BA9C-6038C7196DE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360" y="961256"/>
            <a:ext cx="449764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3200" b="1">
                <a:solidFill>
                  <a:schemeClr val="tx2"/>
                </a:solidFill>
                <a:latin typeface="メイリオ" pitchFamily="50" charset="-128"/>
                <a:ea typeface="メイリオ" pitchFamily="50" charset="-128"/>
                <a:cs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4360" y="1620440"/>
            <a:ext cx="4498434" cy="497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4008" y="961256"/>
            <a:ext cx="4499992"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3200" b="1" kern="1200" dirty="0" smtClean="0">
                <a:solidFill>
                  <a:schemeClr val="tx2"/>
                </a:solidFill>
                <a:latin typeface="メイリオ" pitchFamily="50" charset="-128"/>
                <a:ea typeface="メイリオ" pitchFamily="50" charset="-128"/>
                <a:cs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4008" y="1620440"/>
            <a:ext cx="4499992" cy="497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0BBB4CA6-F5D1-45D2-BA9C-6038C7196DE8}" type="slidenum">
              <a:rPr lang="en-US" altLang="ja-JP" smtClean="0"/>
              <a:pPr/>
              <a:t>‹#›</a:t>
            </a:fld>
            <a:endParaRPr lang="en-US" altLang="ja-JP"/>
          </a:p>
        </p:txBody>
      </p:sp>
      <p:cxnSp>
        <p:nvCxnSpPr>
          <p:cNvPr id="11" name="Straight Connector 10"/>
          <p:cNvCxnSpPr/>
          <p:nvPr/>
        </p:nvCxnSpPr>
        <p:spPr>
          <a:xfrm flipH="1">
            <a:off x="4572000" y="1888192"/>
            <a:ext cx="794" cy="4565144"/>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0BBB4CA6-F5D1-45D2-BA9C-6038C7196DE8}"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
          <p:cNvSpPr>
            <a:spLocks noGrp="1" noChangeArrowheads="1"/>
          </p:cNvSpPr>
          <p:nvPr>
            <p:ph type="ftr" sz="quarter" idx="11"/>
          </p:nvPr>
        </p:nvSpPr>
        <p:spPr>
          <a:ln/>
        </p:spPr>
        <p:txBody>
          <a:bodyPr/>
          <a:lstStyle>
            <a:lvl1pPr>
              <a:defRPr/>
            </a:lvl1pPr>
          </a:lstStyle>
          <a:p>
            <a:pPr>
              <a:defRPr/>
            </a:pPr>
            <a:r>
              <a:rPr lang="en-US" altLang="ja-JP"/>
              <a:t>2008/10/30 </a:t>
            </a:r>
            <a:r>
              <a:rPr lang="ja-JP" altLang="en-US"/>
              <a:t>布広</a:t>
            </a:r>
            <a:endParaRPr lang="en-US" altLang="ja-JP"/>
          </a:p>
        </p:txBody>
      </p:sp>
      <p:sp>
        <p:nvSpPr>
          <p:cNvPr id="4" name="Rectangle 11"/>
          <p:cNvSpPr>
            <a:spLocks noGrp="1" noChangeArrowheads="1"/>
          </p:cNvSpPr>
          <p:nvPr>
            <p:ph type="sldNum" sz="quarter" idx="12"/>
          </p:nvPr>
        </p:nvSpPr>
        <p:spPr>
          <a:ln/>
        </p:spPr>
        <p:txBody>
          <a:bodyPr/>
          <a:lstStyle>
            <a:lvl1pPr>
              <a:defRPr/>
            </a:lvl1pPr>
          </a:lstStyle>
          <a:p>
            <a:pPr>
              <a:defRPr/>
            </a:pPr>
            <a:fld id="{CCFEF4C0-70EA-432E-94F0-C4E8C88EDE0A}" type="slidenum">
              <a:rPr lang="en-US" altLang="ja-JP"/>
              <a:pPr>
                <a:defRPr/>
              </a:pPr>
              <a:t>‹#›</a:t>
            </a:fld>
            <a:endParaRPr lang="en-US" altLang="ja-JP"/>
          </a:p>
        </p:txBody>
      </p:sp>
    </p:spTree>
    <p:extLst>
      <p:ext uri="{BB962C8B-B14F-4D97-AF65-F5344CB8AC3E}">
        <p14:creationId xmlns:p14="http://schemas.microsoft.com/office/powerpoint/2010/main" val="14741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6"/>
          <p:cNvSpPr/>
          <p:nvPr/>
        </p:nvSpPr>
        <p:spPr>
          <a:xfrm>
            <a:off x="0" y="6597352"/>
            <a:ext cx="9144000" cy="260648"/>
          </a:xfrm>
          <a:prstGeom prst="rect">
            <a:avLst/>
          </a:prstGeom>
          <a:solidFill>
            <a:schemeClr val="tx2"/>
          </a:solidFill>
          <a:ln>
            <a:noFill/>
          </a:ln>
          <a:effectLst>
            <a:glow rad="25400">
              <a:schemeClr val="tx1">
                <a:alpha val="25000"/>
              </a:schemeClr>
            </a:glow>
            <a:innerShdw blurRad="254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b"/>
          <a:lstStyle/>
          <a:p>
            <a:pPr algn="ctr"/>
            <a:endParaRPr lang="en-US" sz="1050">
              <a:latin typeface="メイリオ" pitchFamily="50" charset="-128"/>
              <a:ea typeface="メイリオ" pitchFamily="50" charset="-128"/>
              <a:cs typeface="メイリオ" pitchFamily="50" charset="-128"/>
            </a:endParaRPr>
          </a:p>
        </p:txBody>
      </p:sp>
      <p:sp>
        <p:nvSpPr>
          <p:cNvPr id="11" name="Rectangle 6"/>
          <p:cNvSpPr/>
          <p:nvPr/>
        </p:nvSpPr>
        <p:spPr>
          <a:xfrm>
            <a:off x="0" y="0"/>
            <a:ext cx="9144000" cy="692696"/>
          </a:xfrm>
          <a:prstGeom prst="rect">
            <a:avLst/>
          </a:prstGeom>
          <a:solidFill>
            <a:schemeClr val="tx2"/>
          </a:solidFill>
          <a:ln>
            <a:noFill/>
          </a:ln>
          <a:effectLst>
            <a:glow rad="50800">
              <a:schemeClr val="tx1">
                <a:alpha val="25000"/>
              </a:schemeClr>
            </a:glow>
            <a:innerShdw blurRad="508000">
              <a:prstClr val="black">
                <a:alpha val="25000"/>
              </a:prstClr>
            </a:innerShdw>
            <a:softEdge rad="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2" name="Title Placeholder 1"/>
          <p:cNvSpPr>
            <a:spLocks noGrp="1"/>
          </p:cNvSpPr>
          <p:nvPr>
            <p:ph type="title"/>
          </p:nvPr>
        </p:nvSpPr>
        <p:spPr>
          <a:xfrm>
            <a:off x="654524" y="8092"/>
            <a:ext cx="8489476" cy="68460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0" y="908720"/>
            <a:ext cx="9144000" cy="5688632"/>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1403648" y="6597352"/>
            <a:ext cx="4248472" cy="260647"/>
          </a:xfrm>
          <a:prstGeom prst="rect">
            <a:avLst/>
          </a:prstGeom>
        </p:spPr>
        <p:txBody>
          <a:bodyPr vert="horz" lIns="91440" tIns="45720" rIns="91440" bIns="45720" rtlCol="0" anchor="b"/>
          <a:lstStyle>
            <a:lvl1pPr algn="l">
              <a:defRPr sz="1050">
                <a:solidFill>
                  <a:srgbClr val="FFFFFF"/>
                </a:solidFill>
                <a:latin typeface="+mn-ea"/>
                <a:ea typeface="+mn-ea"/>
                <a:cs typeface="メイリオ" pitchFamily="50" charset="-128"/>
              </a:defRPr>
            </a:lvl1pPr>
          </a:lstStyle>
          <a:p>
            <a:endParaRPr lang="en-US" altLang="ja-JP"/>
          </a:p>
        </p:txBody>
      </p:sp>
      <p:sp>
        <p:nvSpPr>
          <p:cNvPr id="6" name="Slide Number Placeholder 5"/>
          <p:cNvSpPr>
            <a:spLocks noGrp="1"/>
          </p:cNvSpPr>
          <p:nvPr>
            <p:ph type="sldNum" sz="quarter" idx="4"/>
          </p:nvPr>
        </p:nvSpPr>
        <p:spPr>
          <a:xfrm>
            <a:off x="667" y="6604084"/>
            <a:ext cx="539552" cy="253916"/>
          </a:xfrm>
          <a:prstGeom prst="rect">
            <a:avLst/>
          </a:prstGeom>
        </p:spPr>
        <p:txBody>
          <a:bodyPr vert="horz" lIns="91440" tIns="45720" rIns="91440" bIns="45720" rtlCol="0" anchor="b"/>
          <a:lstStyle>
            <a:lvl1pPr algn="r">
              <a:defRPr sz="1050" b="1">
                <a:solidFill>
                  <a:srgbClr val="FFFFFF"/>
                </a:solidFill>
                <a:latin typeface="+mj-ea"/>
                <a:ea typeface="+mj-ea"/>
                <a:cs typeface="メイリオ" pitchFamily="50" charset="-128"/>
              </a:defRPr>
            </a:lvl1pPr>
          </a:lstStyle>
          <a:p>
            <a:fld id="{0BBB4CA6-F5D1-45D2-BA9C-6038C7196DE8}" type="slidenum">
              <a:rPr lang="en-US" altLang="ja-JP" smtClean="0"/>
              <a:pPr/>
              <a:t>‹#›</a:t>
            </a:fld>
            <a:endParaRPr lang="en-US" altLang="ja-JP"/>
          </a:p>
        </p:txBody>
      </p:sp>
      <p:sp>
        <p:nvSpPr>
          <p:cNvPr id="8" name="正方形/長方形 7"/>
          <p:cNvSpPr/>
          <p:nvPr/>
        </p:nvSpPr>
        <p:spPr>
          <a:xfrm>
            <a:off x="4067944" y="6604084"/>
            <a:ext cx="5076056" cy="253916"/>
          </a:xfrm>
          <a:prstGeom prst="rect">
            <a:avLst/>
          </a:prstGeom>
        </p:spPr>
        <p:txBody>
          <a:bodyPr wrap="square" anchor="b">
            <a:spAutoFit/>
          </a:bodyPr>
          <a:lstStyle/>
          <a:p>
            <a:pPr algn="r"/>
            <a:r>
              <a:rPr lang="ja-JP" altLang="en-US" sz="1050" b="0" dirty="0">
                <a:solidFill>
                  <a:schemeClr val="bg1"/>
                </a:solidFill>
                <a:latin typeface="+mn-lt"/>
                <a:ea typeface="+mj-ea"/>
                <a:cs typeface="メイリオ" pitchFamily="50" charset="-128"/>
              </a:rPr>
              <a:t>東京情報大学 総合情報学科 システム開発コース</a:t>
            </a:r>
          </a:p>
        </p:txBody>
      </p:sp>
      <p:sp>
        <p:nvSpPr>
          <p:cNvPr id="12" name="日付プレースホルダー 11"/>
          <p:cNvSpPr>
            <a:spLocks noGrp="1"/>
          </p:cNvSpPr>
          <p:nvPr>
            <p:ph type="dt" sz="half" idx="2"/>
          </p:nvPr>
        </p:nvSpPr>
        <p:spPr>
          <a:xfrm>
            <a:off x="539552" y="6604084"/>
            <a:ext cx="1368152" cy="253916"/>
          </a:xfrm>
          <a:prstGeom prst="rect">
            <a:avLst/>
          </a:prstGeom>
        </p:spPr>
        <p:txBody>
          <a:bodyPr vert="horz" lIns="91440" tIns="45720" rIns="91440" bIns="45720" rtlCol="0" anchor="b"/>
          <a:lstStyle>
            <a:lvl1pPr algn="l">
              <a:defRPr sz="1050">
                <a:solidFill>
                  <a:schemeClr val="bg1"/>
                </a:solidFill>
                <a:latin typeface="+mj-lt"/>
              </a:defRPr>
            </a:lvl1pPr>
          </a:lstStyle>
          <a:p>
            <a:endParaRPr lang="en-US" altLang="ja-JP"/>
          </a:p>
        </p:txBody>
      </p:sp>
      <p:pic>
        <p:nvPicPr>
          <p:cNvPr id="4" name="図 3" descr="2015　大学案内 | ebook5 - Google Chrome"/>
          <p:cNvPicPr>
            <a:picLocks noChangeAspect="1"/>
          </p:cNvPicPr>
          <p:nvPr userDrawn="1"/>
        </p:nvPicPr>
        <p:blipFill rotWithShape="1">
          <a:blip r:embed="rId8" cstate="print">
            <a:extLst>
              <a:ext uri="{28A0092B-C50C-407E-A947-70E740481C1C}">
                <a14:useLocalDpi xmlns:a14="http://schemas.microsoft.com/office/drawing/2010/main" val="0"/>
              </a:ext>
            </a:extLst>
          </a:blip>
          <a:srcRect l="5841" t="4405" r="5383" b="5272"/>
          <a:stretch/>
        </p:blipFill>
        <p:spPr>
          <a:xfrm>
            <a:off x="110449" y="69984"/>
            <a:ext cx="519952" cy="502024"/>
          </a:xfrm>
          <a:prstGeom prst="roundRect">
            <a:avLst/>
          </a:prstGeom>
          <a:effectLst>
            <a:innerShdw blurRad="38100" dist="12700" dir="13500000">
              <a:prstClr val="black">
                <a:alpha val="50000"/>
              </a:prstClr>
            </a:innerShdw>
          </a:effec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l" defTabSz="914400" rtl="0" eaLnBrk="1" latinLnBrk="0" hangingPunct="1">
        <a:spcBef>
          <a:spcPct val="0"/>
        </a:spcBef>
        <a:buNone/>
        <a:defRPr kumimoji="1" sz="3600" b="1" kern="1200" spc="-100" baseline="0">
          <a:solidFill>
            <a:schemeClr val="bg1"/>
          </a:solidFill>
          <a:effectLst>
            <a:innerShdw blurRad="38100" dist="38100" dir="13500000">
              <a:prstClr val="black">
                <a:alpha val="25000"/>
              </a:prstClr>
            </a:innerShdw>
          </a:effectLst>
          <a:latin typeface="+mj-lt"/>
          <a:ea typeface="メイリオ" pitchFamily="50" charset="-128"/>
          <a:cs typeface="メイリオ" pitchFamily="50" charset="-128"/>
        </a:defRPr>
      </a:lvl1pPr>
    </p:titleStyle>
    <p:bodyStyle>
      <a:lvl1pPr marL="640080" indent="-360000" algn="l" defTabSz="914400" rtl="0" eaLnBrk="1" latinLnBrk="0" hangingPunct="1">
        <a:spcBef>
          <a:spcPts val="1200"/>
        </a:spcBef>
        <a:buClr>
          <a:schemeClr val="tx2"/>
        </a:buClr>
        <a:buSzPct val="100000"/>
        <a:buFont typeface="メイリオ" pitchFamily="50" charset="-128"/>
        <a:buChar char="■"/>
        <a:defRPr kumimoji="1" sz="3200" b="1" kern="1200">
          <a:solidFill>
            <a:schemeClr val="tx2"/>
          </a:solidFill>
          <a:effectLst/>
          <a:latin typeface="+mn-ea"/>
          <a:ea typeface="+mn-ea"/>
          <a:cs typeface="メイリオ" pitchFamily="50" charset="-128"/>
        </a:defRPr>
      </a:lvl1pPr>
      <a:lvl2pPr marL="864000" indent="-288000" algn="l" defTabSz="914400" rtl="0" eaLnBrk="1" latinLnBrk="0" hangingPunct="1">
        <a:spcBef>
          <a:spcPct val="20000"/>
        </a:spcBef>
        <a:buClr>
          <a:schemeClr val="bg2">
            <a:lumMod val="10000"/>
          </a:schemeClr>
        </a:buClr>
        <a:buSzPct val="100000"/>
        <a:buFont typeface="Arial" pitchFamily="34" charset="0"/>
        <a:buChar char="•"/>
        <a:defRPr kumimoji="1" sz="2800" b="1" kern="1200">
          <a:solidFill>
            <a:schemeClr val="bg2">
              <a:lumMod val="10000"/>
            </a:schemeClr>
          </a:solidFill>
          <a:latin typeface="+mn-ea"/>
          <a:ea typeface="+mn-ea"/>
          <a:cs typeface="メイリオ" pitchFamily="50" charset="-128"/>
        </a:defRPr>
      </a:lvl2pPr>
      <a:lvl3pPr marL="1008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a:solidFill>
            <a:schemeClr val="bg2">
              <a:lumMod val="10000"/>
            </a:schemeClr>
          </a:solidFill>
          <a:latin typeface="+mn-ea"/>
          <a:ea typeface="+mn-ea"/>
          <a:cs typeface="メイリオ" pitchFamily="50" charset="-128"/>
        </a:defRPr>
      </a:lvl3pPr>
      <a:lvl4pPr marL="1260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a:solidFill>
            <a:schemeClr val="bg2">
              <a:lumMod val="10000"/>
            </a:schemeClr>
          </a:solidFill>
          <a:latin typeface="+mn-ea"/>
          <a:ea typeface="+mn-ea"/>
          <a:cs typeface="メイリオ" pitchFamily="50" charset="-128"/>
        </a:defRPr>
      </a:lvl4pPr>
      <a:lvl5pPr marL="1512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baseline="0">
          <a:solidFill>
            <a:schemeClr val="bg2">
              <a:lumMod val="10000"/>
            </a:schemeClr>
          </a:solidFill>
          <a:latin typeface="+mn-ea"/>
          <a:ea typeface="+mn-ea"/>
          <a:cs typeface="メイリオ" pitchFamily="50" charset="-128"/>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hiba-active.tuis.ac.jp/"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wara-social.tuis.ac.jp/" TargetMode="External"/><Relationship Id="rId2" Type="http://schemas.openxmlformats.org/officeDocument/2006/relationships/hyperlink" Target="http://chiba-active.tuis.ac.jp/" TargetMode="External"/><Relationship Id="rId1" Type="http://schemas.openxmlformats.org/officeDocument/2006/relationships/slideLayout" Target="../slideLayouts/slideLayout2.xml"/><Relationship Id="rId6" Type="http://schemas.openxmlformats.org/officeDocument/2006/relationships/hyperlink" Target="https://goo.gl/TPnnLD" TargetMode="External"/><Relationship Id="rId5" Type="http://schemas.openxmlformats.org/officeDocument/2006/relationships/hyperlink" Target="http://kawano-lab.tuis.ac.jp/" TargetMode="External"/><Relationship Id="rId4" Type="http://schemas.openxmlformats.org/officeDocument/2006/relationships/hyperlink" Target="https://www.facebook.com/hanamigawa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oo.gl/TPnnLD" TargetMode="External"/><Relationship Id="rId2" Type="http://schemas.openxmlformats.org/officeDocument/2006/relationships/hyperlink" Target="http://kawano-lab.tuis.ac.j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edu.tuis.ac.jp/~ykawano/project/system_projects2016.pdf" TargetMode="External"/><Relationship Id="rId2" Type="http://schemas.openxmlformats.org/officeDocument/2006/relationships/hyperlink" Target="http://www.edu.tuis.ac.jp/~ykawano/project/system_projects2016.pptx" TargetMode="Externa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jpeg"/><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sz="4400" dirty="0"/>
              <a:t>プログラミング学習支援システム</a:t>
            </a:r>
            <a:r>
              <a:rPr lang="en-US" altLang="ja-JP" sz="4400" dirty="0"/>
              <a:t/>
            </a:r>
            <a:br>
              <a:rPr lang="en-US" altLang="ja-JP" sz="4400" dirty="0"/>
            </a:br>
            <a:r>
              <a:rPr lang="ja-JP" altLang="en-US" sz="4400" dirty="0"/>
              <a:t>開発プロジェクト</a:t>
            </a:r>
            <a:endParaRPr kumimoji="1" lang="ja-JP" altLang="en-US" sz="4400" dirty="0"/>
          </a:p>
        </p:txBody>
      </p:sp>
      <p:sp>
        <p:nvSpPr>
          <p:cNvPr id="5" name="サブタイトル 4"/>
          <p:cNvSpPr>
            <a:spLocks noGrp="1"/>
          </p:cNvSpPr>
          <p:nvPr>
            <p:ph type="subTitle" idx="1"/>
          </p:nvPr>
        </p:nvSpPr>
        <p:spPr/>
        <p:txBody>
          <a:bodyPr anchor="b"/>
          <a:lstStyle/>
          <a:p>
            <a:r>
              <a:rPr lang="ja-JP" altLang="en-US" dirty="0"/>
              <a:t>布広永示、岸本頼紀［システム開発］</a:t>
            </a:r>
            <a:endParaRPr lang="en-US" altLang="ja-JP" dirty="0"/>
          </a:p>
          <a:p>
            <a:pPr>
              <a:spcBef>
                <a:spcPts val="0"/>
              </a:spcBef>
            </a:pPr>
            <a:r>
              <a:rPr lang="en-US" altLang="ja-JP" dirty="0"/>
              <a:t/>
            </a:r>
            <a:br>
              <a:rPr lang="en-US" altLang="ja-JP" dirty="0"/>
            </a:br>
            <a:r>
              <a:rPr lang="ja-JP" altLang="en-US" dirty="0" smtClean="0"/>
              <a:t>　　大城</a:t>
            </a:r>
            <a:r>
              <a:rPr lang="ja-JP" altLang="en-US" dirty="0"/>
              <a:t>正典［ゲーム・アプリケーション］</a:t>
            </a:r>
            <a:endParaRPr kumimoji="1" lang="en-US" altLang="ja-JP" dirty="0"/>
          </a:p>
        </p:txBody>
      </p:sp>
    </p:spTree>
    <p:extLst>
      <p:ext uri="{BB962C8B-B14F-4D97-AF65-F5344CB8AC3E}">
        <p14:creationId xmlns:p14="http://schemas.microsoft.com/office/powerpoint/2010/main" val="416728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サイバーセキュリティ対策技術</a:t>
            </a:r>
            <a:r>
              <a:rPr lang="en-US" altLang="ja-JP" dirty="0"/>
              <a:t/>
            </a:r>
            <a:br>
              <a:rPr lang="en-US" altLang="ja-JP" dirty="0"/>
            </a:br>
            <a:r>
              <a:rPr lang="ja-JP" altLang="en-US" dirty="0"/>
              <a:t>研究プロジェクト</a:t>
            </a:r>
          </a:p>
        </p:txBody>
      </p:sp>
      <p:sp>
        <p:nvSpPr>
          <p:cNvPr id="5" name="サブタイトル 4"/>
          <p:cNvSpPr>
            <a:spLocks noGrp="1"/>
          </p:cNvSpPr>
          <p:nvPr>
            <p:ph type="subTitle" idx="1"/>
          </p:nvPr>
        </p:nvSpPr>
        <p:spPr/>
        <p:txBody>
          <a:bodyPr anchor="b"/>
          <a:lstStyle/>
          <a:p>
            <a:pPr>
              <a:spcBef>
                <a:spcPts val="0"/>
              </a:spcBef>
            </a:pPr>
            <a:r>
              <a:rPr lang="ja-JP" altLang="en-US" dirty="0"/>
              <a:t>布広永示、岸本頼紀、河野義広</a:t>
            </a:r>
            <a:endParaRPr lang="en-US" altLang="ja-JP" dirty="0"/>
          </a:p>
          <a:p>
            <a:pPr>
              <a:spcBef>
                <a:spcPts val="0"/>
              </a:spcBef>
            </a:pPr>
            <a:r>
              <a:rPr lang="ja-JP" altLang="en-US" dirty="0"/>
              <a:t>　［システム開発］</a:t>
            </a:r>
            <a:endParaRPr lang="en-US" altLang="ja-JP" dirty="0"/>
          </a:p>
          <a:p>
            <a:pPr>
              <a:spcBef>
                <a:spcPts val="0"/>
              </a:spcBef>
            </a:pPr>
            <a:r>
              <a:rPr lang="en-US" altLang="ja-JP" dirty="0"/>
              <a:t/>
            </a:r>
            <a:br>
              <a:rPr lang="en-US" altLang="ja-JP" dirty="0"/>
            </a:br>
            <a:r>
              <a:rPr lang="ja-JP" altLang="en-US" dirty="0"/>
              <a:t>花田真樹［ネットワーク・セキュリティ］</a:t>
            </a:r>
            <a:r>
              <a:rPr lang="en-US" altLang="ja-JP" dirty="0"/>
              <a:t/>
            </a:r>
            <a:br>
              <a:rPr lang="en-US" altLang="ja-JP" dirty="0"/>
            </a:br>
            <a:endParaRPr kumimoji="1" lang="en-US" altLang="ja-JP" dirty="0"/>
          </a:p>
        </p:txBody>
      </p:sp>
    </p:spTree>
    <p:extLst>
      <p:ext uri="{BB962C8B-B14F-4D97-AF65-F5344CB8AC3E}">
        <p14:creationId xmlns:p14="http://schemas.microsoft.com/office/powerpoint/2010/main" val="421598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プロジェクトの概要</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a:t>研究の目的</a:t>
            </a:r>
            <a:endParaRPr lang="en-US" altLang="ja-JP" dirty="0"/>
          </a:p>
          <a:p>
            <a:pPr lvl="1"/>
            <a:r>
              <a:rPr lang="ja-JP" altLang="en-US" dirty="0"/>
              <a:t>サイバー攻撃に対する人材育成と技術開発</a:t>
            </a:r>
            <a:endParaRPr lang="en-US" altLang="ja-JP" dirty="0"/>
          </a:p>
          <a:p>
            <a:r>
              <a:rPr lang="ja-JP" altLang="en-US" dirty="0"/>
              <a:t>人材育成</a:t>
            </a:r>
            <a:endParaRPr lang="en-US" altLang="ja-JP" dirty="0"/>
          </a:p>
          <a:p>
            <a:pPr lvl="1"/>
            <a:r>
              <a:rPr lang="ja-JP" altLang="en-US" dirty="0"/>
              <a:t>セキュリティインシデント対策技術</a:t>
            </a:r>
            <a:endParaRPr lang="en-US" altLang="ja-JP" dirty="0"/>
          </a:p>
          <a:p>
            <a:pPr lvl="1"/>
            <a:r>
              <a:rPr lang="ja-JP" altLang="en-US" dirty="0"/>
              <a:t>マルウェア対策技術</a:t>
            </a:r>
            <a:endParaRPr lang="en-US" altLang="ja-JP" dirty="0"/>
          </a:p>
          <a:p>
            <a:r>
              <a:rPr lang="ja-JP" altLang="en-US" dirty="0"/>
              <a:t>技術開発</a:t>
            </a:r>
            <a:endParaRPr lang="en-US" altLang="ja-JP" dirty="0"/>
          </a:p>
          <a:p>
            <a:pPr lvl="1"/>
            <a:r>
              <a:rPr lang="ja-JP" altLang="en-US" dirty="0"/>
              <a:t>サイバーインシデントの検知技術</a:t>
            </a:r>
            <a:endParaRPr lang="en-US" altLang="ja-JP" dirty="0"/>
          </a:p>
          <a:p>
            <a:pPr lvl="2"/>
            <a:r>
              <a:rPr lang="ja-JP" altLang="en-US" dirty="0"/>
              <a:t>分析手法の確立</a:t>
            </a:r>
            <a:endParaRPr lang="en-US" altLang="ja-JP" dirty="0"/>
          </a:p>
          <a:p>
            <a:pPr lvl="2"/>
            <a:r>
              <a:rPr lang="ja-JP" altLang="en-US" dirty="0"/>
              <a:t>分析基盤の構築</a:t>
            </a:r>
            <a:endParaRPr lang="en-US" altLang="ja-JP" dirty="0"/>
          </a:p>
          <a:p>
            <a:pPr lvl="1"/>
            <a:r>
              <a:rPr lang="ja-JP" altLang="en-US" dirty="0"/>
              <a:t>マルウェア検知・解析技術</a:t>
            </a:r>
            <a:endParaRPr lang="en-US" altLang="ja-JP" dirty="0"/>
          </a:p>
          <a:p>
            <a:pPr lvl="1"/>
            <a:endParaRPr lang="en-US" altLang="ja-JP" dirty="0"/>
          </a:p>
          <a:p>
            <a:pPr lvl="1"/>
            <a:endParaRPr lang="ja-JP" altLang="en-US" dirty="0"/>
          </a:p>
        </p:txBody>
      </p:sp>
    </p:spTree>
    <p:extLst>
      <p:ext uri="{BB962C8B-B14F-4D97-AF65-F5344CB8AC3E}">
        <p14:creationId xmlns:p14="http://schemas.microsoft.com/office/powerpoint/2010/main" val="28309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学びの目的</a:t>
            </a:r>
          </a:p>
        </p:txBody>
      </p:sp>
      <p:sp>
        <p:nvSpPr>
          <p:cNvPr id="3" name="コンテンツ プレースホルダー 2"/>
          <p:cNvSpPr>
            <a:spLocks noGrp="1"/>
          </p:cNvSpPr>
          <p:nvPr>
            <p:ph sz="quarter" idx="13"/>
          </p:nvPr>
        </p:nvSpPr>
        <p:spPr/>
        <p:txBody>
          <a:bodyPr>
            <a:normAutofit/>
          </a:bodyPr>
          <a:lstStyle/>
          <a:p>
            <a:r>
              <a:rPr lang="ja-JP" altLang="en-US" dirty="0"/>
              <a:t>企業と同様の体制で開発・運用</a:t>
            </a:r>
            <a:endParaRPr lang="en-US" altLang="ja-JP" dirty="0"/>
          </a:p>
          <a:p>
            <a:pPr lvl="1"/>
            <a:r>
              <a:rPr lang="ja-JP" altLang="en-US" dirty="0"/>
              <a:t>半年１開発サイクル</a:t>
            </a:r>
            <a:endParaRPr lang="en-US" altLang="ja-JP" dirty="0"/>
          </a:p>
          <a:p>
            <a:r>
              <a:rPr lang="ja-JP" altLang="en-US" dirty="0"/>
              <a:t>異なる専門同士の共同開発</a:t>
            </a:r>
            <a:endParaRPr lang="en-US" altLang="ja-JP" dirty="0"/>
          </a:p>
          <a:p>
            <a:pPr lvl="1"/>
            <a:r>
              <a:rPr lang="en-US" altLang="ja-JP" dirty="0"/>
              <a:t>3</a:t>
            </a:r>
            <a:r>
              <a:rPr lang="ja-JP" altLang="en-US" dirty="0" err="1"/>
              <a:t>つの</a:t>
            </a:r>
            <a:r>
              <a:rPr lang="ja-JP" altLang="en-US" dirty="0"/>
              <a:t>研究グループ</a:t>
            </a:r>
            <a:endParaRPr lang="en-US" altLang="ja-JP" dirty="0"/>
          </a:p>
          <a:p>
            <a:pPr lvl="2"/>
            <a:r>
              <a:rPr lang="ja-JP" altLang="en-US" dirty="0"/>
              <a:t>サイバーインシデント対策・仮想化分散システム・マルウェア対策</a:t>
            </a:r>
            <a:endParaRPr lang="en-US" altLang="ja-JP" dirty="0"/>
          </a:p>
          <a:p>
            <a:r>
              <a:rPr lang="ja-JP" altLang="en-US" dirty="0"/>
              <a:t>現場での専門知識の活用方法を学ぶ</a:t>
            </a:r>
            <a:endParaRPr lang="en-US" altLang="ja-JP" dirty="0"/>
          </a:p>
          <a:p>
            <a:pPr lvl="1"/>
            <a:r>
              <a:rPr kumimoji="1" lang="ja-JP" altLang="en-US" dirty="0"/>
              <a:t>産学連携</a:t>
            </a:r>
            <a:endParaRPr kumimoji="1" lang="en-US" altLang="ja-JP" dirty="0"/>
          </a:p>
          <a:p>
            <a:pPr lvl="2"/>
            <a:r>
              <a:rPr lang="ja-JP" altLang="en-US" dirty="0"/>
              <a:t>セキュリティインシデント対策技術</a:t>
            </a:r>
            <a:endParaRPr kumimoji="1" lang="en-US" altLang="ja-JP" dirty="0"/>
          </a:p>
          <a:p>
            <a:pPr lvl="2"/>
            <a:r>
              <a:rPr kumimoji="1" lang="ja-JP" altLang="en-US" dirty="0"/>
              <a:t>マルウェア対策技術</a:t>
            </a:r>
          </a:p>
        </p:txBody>
      </p:sp>
    </p:spTree>
    <p:extLst>
      <p:ext uri="{BB962C8B-B14F-4D97-AF65-F5344CB8AC3E}">
        <p14:creationId xmlns:p14="http://schemas.microsoft.com/office/powerpoint/2010/main" val="10015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グループと専門分野</a:t>
            </a:r>
            <a:endParaRPr kumimoji="1" lang="ja-JP" altLang="en-US" dirty="0"/>
          </a:p>
        </p:txBody>
      </p:sp>
      <p:sp>
        <p:nvSpPr>
          <p:cNvPr id="3" name="コンテンツ プレースホルダー 2"/>
          <p:cNvSpPr>
            <a:spLocks noGrp="1"/>
          </p:cNvSpPr>
          <p:nvPr>
            <p:ph sz="quarter" idx="13"/>
          </p:nvPr>
        </p:nvSpPr>
        <p:spPr>
          <a:xfrm>
            <a:off x="107504" y="980728"/>
            <a:ext cx="8712968" cy="4608512"/>
          </a:xfrm>
        </p:spPr>
        <p:txBody>
          <a:bodyPr>
            <a:normAutofit/>
          </a:bodyPr>
          <a:lstStyle/>
          <a:p>
            <a:pPr marL="447675" indent="-447675"/>
            <a:r>
              <a:rPr lang="ja-JP" altLang="en-US" sz="3000" dirty="0" smtClean="0"/>
              <a:t>セキュリティインシデント</a:t>
            </a:r>
            <a:r>
              <a:rPr lang="ja-JP" altLang="en-US" sz="3000" dirty="0"/>
              <a:t>対策</a:t>
            </a:r>
            <a:r>
              <a:rPr lang="ja-JP" altLang="en-US" sz="3000" dirty="0" smtClean="0"/>
              <a:t>（布広・岸本）</a:t>
            </a:r>
            <a:endParaRPr lang="en-US" altLang="ja-JP" sz="3000" dirty="0"/>
          </a:p>
          <a:p>
            <a:pPr marL="447675" lvl="1" indent="-447675"/>
            <a:r>
              <a:rPr lang="en-US" altLang="ja-JP" dirty="0"/>
              <a:t>Web-Mining</a:t>
            </a:r>
            <a:r>
              <a:rPr lang="ja-JP" altLang="en-US" dirty="0"/>
              <a:t>システムの研究開発</a:t>
            </a:r>
            <a:endParaRPr lang="en-US" altLang="ja-JP" dirty="0"/>
          </a:p>
          <a:p>
            <a:pPr marL="447675" lvl="2" indent="-447675"/>
            <a:r>
              <a:rPr lang="en-US" altLang="ja-JP" dirty="0"/>
              <a:t>Web</a:t>
            </a:r>
            <a:r>
              <a:rPr lang="ja-JP" altLang="en-US" dirty="0"/>
              <a:t>システム開発、データマイニング、機械学習、自然言語処理</a:t>
            </a:r>
          </a:p>
          <a:p>
            <a:pPr marL="447675" indent="-447675"/>
            <a:r>
              <a:rPr lang="ja-JP" altLang="en-US" sz="3000" dirty="0"/>
              <a:t>仮想化分散システム（布広・河野）</a:t>
            </a:r>
            <a:endParaRPr lang="en-US" altLang="ja-JP" sz="3000" dirty="0"/>
          </a:p>
          <a:p>
            <a:pPr marL="447675" lvl="1" indent="-447675"/>
            <a:r>
              <a:rPr lang="ja-JP" altLang="en-US" dirty="0"/>
              <a:t>仮想化分散基盤の研究開発</a:t>
            </a:r>
            <a:endParaRPr lang="en-US" altLang="ja-JP" dirty="0"/>
          </a:p>
          <a:p>
            <a:pPr marL="447675" lvl="2" indent="-447675"/>
            <a:r>
              <a:rPr lang="ja-JP" altLang="en-US" dirty="0"/>
              <a:t>分散・並列処理基盤、仮想化技術、</a:t>
            </a:r>
            <a:r>
              <a:rPr lang="en-US" altLang="ja-JP" dirty="0"/>
              <a:t>Web</a:t>
            </a:r>
            <a:r>
              <a:rPr lang="ja-JP" altLang="en-US" dirty="0"/>
              <a:t>システム開発</a:t>
            </a:r>
          </a:p>
          <a:p>
            <a:pPr marL="447675" indent="-447675"/>
            <a:r>
              <a:rPr lang="ja-JP" altLang="en-US" sz="3000" dirty="0"/>
              <a:t>マルウェア対策</a:t>
            </a:r>
            <a:r>
              <a:rPr lang="ja-JP" altLang="en-US" sz="3000" dirty="0" smtClean="0"/>
              <a:t>（布広・花田）</a:t>
            </a:r>
            <a:endParaRPr lang="en-US" altLang="ja-JP" sz="3000" dirty="0"/>
          </a:p>
          <a:p>
            <a:pPr marL="447675" lvl="1" indent="-447675"/>
            <a:r>
              <a:rPr lang="ja-JP" altLang="en-US" dirty="0"/>
              <a:t>マルウェア対策技術の研究開発</a:t>
            </a:r>
            <a:endParaRPr lang="en-US" altLang="ja-JP" dirty="0"/>
          </a:p>
          <a:p>
            <a:pPr marL="447675" lvl="2" indent="-447675"/>
            <a:r>
              <a:rPr lang="ja-JP" altLang="en-US" dirty="0"/>
              <a:t>マルウェア検知、マルウェア解析手法、マルウェア解析ツール</a:t>
            </a:r>
          </a:p>
          <a:p>
            <a:pPr marL="447675" indent="-447675">
              <a:buNone/>
            </a:pPr>
            <a:endParaRPr kumimoji="1" lang="ja-JP" altLang="en-US" dirty="0"/>
          </a:p>
        </p:txBody>
      </p:sp>
    </p:spTree>
    <p:extLst>
      <p:ext uri="{BB962C8B-B14F-4D97-AF65-F5344CB8AC3E}">
        <p14:creationId xmlns:p14="http://schemas.microsoft.com/office/powerpoint/2010/main" val="402249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セキュリティインシデントとは</a:t>
            </a:r>
          </a:p>
        </p:txBody>
      </p:sp>
      <p:sp>
        <p:nvSpPr>
          <p:cNvPr id="3" name="コンテンツ プレースホルダー 2"/>
          <p:cNvSpPr>
            <a:spLocks noGrp="1"/>
          </p:cNvSpPr>
          <p:nvPr>
            <p:ph sz="quarter" idx="13"/>
          </p:nvPr>
        </p:nvSpPr>
        <p:spPr/>
        <p:txBody>
          <a:bodyPr/>
          <a:lstStyle/>
          <a:p>
            <a:r>
              <a:rPr lang="ja-JP" altLang="en-US" dirty="0"/>
              <a:t>コンピュータやネットワークのセキュリティを脅かす事象</a:t>
            </a:r>
          </a:p>
          <a:p>
            <a:endParaRPr kumimoji="1" lang="ja-JP" altLang="en-US" dirty="0"/>
          </a:p>
        </p:txBody>
      </p:sp>
      <p:sp>
        <p:nvSpPr>
          <p:cNvPr id="4" name="角丸四角形 3"/>
          <p:cNvSpPr/>
          <p:nvPr/>
        </p:nvSpPr>
        <p:spPr>
          <a:xfrm>
            <a:off x="5212069" y="4348272"/>
            <a:ext cx="899280" cy="502871"/>
          </a:xfrm>
          <a:prstGeom prst="roundRect">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pic>
        <p:nvPicPr>
          <p:cNvPr id="5" name="Picture 2" descr="C:\Users\tuis\Desktop\ハッカー.jp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3397816"/>
            <a:ext cx="1255452" cy="107656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07232" y="4504075"/>
            <a:ext cx="1151805" cy="369332"/>
          </a:xfrm>
          <a:prstGeom prst="rect">
            <a:avLst/>
          </a:prstGeom>
          <a:noFill/>
        </p:spPr>
        <p:txBody>
          <a:bodyPr wrap="square" lIns="72000" rIns="72000" rtlCol="0">
            <a:spAutoFit/>
          </a:bodyPr>
          <a:lstStyle/>
          <a:p>
            <a:pPr algn="ctr" defTabSz="2946004"/>
            <a:r>
              <a:rPr lang="ja-JP" altLang="en-US" b="1" dirty="0">
                <a:latin typeface="メイリオ"/>
                <a:ea typeface="メイリオ"/>
              </a:rPr>
              <a:t>攻撃者</a:t>
            </a:r>
          </a:p>
        </p:txBody>
      </p:sp>
      <p:sp>
        <p:nvSpPr>
          <p:cNvPr id="7" name="テキスト ボックス 6"/>
          <p:cNvSpPr txBox="1"/>
          <p:nvPr/>
        </p:nvSpPr>
        <p:spPr>
          <a:xfrm>
            <a:off x="2074380" y="4504075"/>
            <a:ext cx="2549665" cy="369332"/>
          </a:xfrm>
          <a:prstGeom prst="rect">
            <a:avLst/>
          </a:prstGeom>
          <a:noFill/>
        </p:spPr>
        <p:txBody>
          <a:bodyPr wrap="square" lIns="72000" rIns="72000" rtlCol="0">
            <a:spAutoFit/>
          </a:bodyPr>
          <a:lstStyle/>
          <a:p>
            <a:pPr algn="ctr" defTabSz="2946004"/>
            <a:r>
              <a:rPr lang="ja-JP" altLang="en-US" b="1" dirty="0">
                <a:latin typeface="メイリオ"/>
                <a:ea typeface="メイリオ"/>
              </a:rPr>
              <a:t>正規</a:t>
            </a:r>
            <a:r>
              <a:rPr lang="en-US" altLang="ja-JP" b="1" dirty="0">
                <a:latin typeface="メイリオ"/>
                <a:ea typeface="メイリオ"/>
              </a:rPr>
              <a:t>Web</a:t>
            </a:r>
            <a:r>
              <a:rPr lang="ja-JP" altLang="en-US" b="1" dirty="0">
                <a:latin typeface="メイリオ"/>
                <a:ea typeface="メイリオ"/>
              </a:rPr>
              <a:t>サイト</a:t>
            </a:r>
          </a:p>
        </p:txBody>
      </p:sp>
      <p:pic>
        <p:nvPicPr>
          <p:cNvPr id="8" name="Picture 11" descr="C:\Users\tuis\AppData\Local\Microsoft\Windows\Temporary Internet Files\Content.IE5\C07Q8CG7\lgi01a201406192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404" y="3320072"/>
            <a:ext cx="1388546" cy="1147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Program Files\Microsoft Office\MEDIA\CAGCAT10\j0195384.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25413" y="3391407"/>
            <a:ext cx="1262423" cy="1083965"/>
          </a:xfrm>
          <a:prstGeom prst="rect">
            <a:avLst/>
          </a:prstGeom>
          <a:noFill/>
          <a:extLst>
            <a:ext uri="{909E8E84-426E-40DD-AFC4-6F175D3DCCD1}">
              <a14:hiddenFill xmlns:a14="http://schemas.microsoft.com/office/drawing/2010/main">
                <a:solidFill>
                  <a:srgbClr val="FFFFFF"/>
                </a:solidFill>
              </a14:hiddenFill>
            </a:ext>
          </a:extLst>
        </p:spPr>
      </p:pic>
      <p:sp>
        <p:nvSpPr>
          <p:cNvPr id="10" name="左矢印 9"/>
          <p:cNvSpPr/>
          <p:nvPr/>
        </p:nvSpPr>
        <p:spPr>
          <a:xfrm>
            <a:off x="4149341" y="3782122"/>
            <a:ext cx="2875294" cy="597889"/>
          </a:xfrm>
          <a:prstGeom prst="leftArrow">
            <a:avLst>
              <a:gd name="adj1" fmla="val 35306"/>
              <a:gd name="adj2" fmla="val 51366"/>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345794" y="4463784"/>
            <a:ext cx="795910"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pitchFamily="50" charset="-128"/>
                <a:ea typeface="メイリオ" pitchFamily="50" charset="-128"/>
                <a:cs typeface="メイリオ" pitchFamily="50" charset="-128"/>
              </a:rPr>
              <a:t>閲覧</a:t>
            </a:r>
          </a:p>
        </p:txBody>
      </p:sp>
      <p:sp>
        <p:nvSpPr>
          <p:cNvPr id="12" name="角丸四角形 11"/>
          <p:cNvSpPr/>
          <p:nvPr/>
        </p:nvSpPr>
        <p:spPr>
          <a:xfrm>
            <a:off x="3751022" y="2788854"/>
            <a:ext cx="907029"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3901699" y="2885616"/>
            <a:ext cx="1056231"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a:ea typeface="メイリオ"/>
              </a:rPr>
              <a:t>誘導</a:t>
            </a:r>
          </a:p>
        </p:txBody>
      </p:sp>
      <p:sp>
        <p:nvSpPr>
          <p:cNvPr id="14" name="角丸四角形 13"/>
          <p:cNvSpPr/>
          <p:nvPr/>
        </p:nvSpPr>
        <p:spPr>
          <a:xfrm>
            <a:off x="6688060" y="2788854"/>
            <a:ext cx="1484898"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6798885" y="2885616"/>
            <a:ext cx="1362030"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a:ea typeface="メイリオ"/>
              </a:rPr>
              <a:t>ウイルス</a:t>
            </a:r>
          </a:p>
        </p:txBody>
      </p:sp>
      <p:sp>
        <p:nvSpPr>
          <p:cNvPr id="16" name="角丸四角形 15"/>
          <p:cNvSpPr/>
          <p:nvPr/>
        </p:nvSpPr>
        <p:spPr>
          <a:xfrm>
            <a:off x="1224492" y="3032339"/>
            <a:ext cx="1318241"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テキスト ボックス 16"/>
          <p:cNvSpPr txBox="1"/>
          <p:nvPr/>
        </p:nvSpPr>
        <p:spPr>
          <a:xfrm>
            <a:off x="1406611" y="3129103"/>
            <a:ext cx="1056231"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a:ea typeface="メイリオ"/>
              </a:rPr>
              <a:t>改ざん</a:t>
            </a:r>
          </a:p>
        </p:txBody>
      </p:sp>
      <p:sp>
        <p:nvSpPr>
          <p:cNvPr id="18" name="テキスト ボックス 17"/>
          <p:cNvSpPr txBox="1"/>
          <p:nvPr/>
        </p:nvSpPr>
        <p:spPr>
          <a:xfrm>
            <a:off x="7143357" y="4504075"/>
            <a:ext cx="1517658" cy="369332"/>
          </a:xfrm>
          <a:prstGeom prst="rect">
            <a:avLst/>
          </a:prstGeom>
          <a:noFill/>
        </p:spPr>
        <p:txBody>
          <a:bodyPr wrap="square" lIns="72000" rIns="72000" rtlCol="0">
            <a:spAutoFit/>
          </a:bodyPr>
          <a:lstStyle/>
          <a:p>
            <a:pPr algn="ctr" defTabSz="2946004"/>
            <a:r>
              <a:rPr lang="ja-JP" altLang="en-US" b="1" dirty="0">
                <a:latin typeface="メイリオ"/>
                <a:ea typeface="メイリオ"/>
              </a:rPr>
              <a:t>ユーザ</a:t>
            </a:r>
          </a:p>
        </p:txBody>
      </p:sp>
      <p:pic>
        <p:nvPicPr>
          <p:cNvPr id="19" name="Picture 11" descr="C:\Users\tuis\AppData\Local\Microsoft\Windows\Temporary Internet Files\Content.IE5\C07Q8CG7\lgi01a201406192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244" y="2149648"/>
            <a:ext cx="1388546" cy="114735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5003607" y="2182498"/>
            <a:ext cx="1320215" cy="750747"/>
          </a:xfrm>
          <a:prstGeom prst="rect">
            <a:avLst/>
          </a:prstGeom>
          <a:solidFill>
            <a:schemeClr val="accent4"/>
          </a:solidFill>
          <a:ln w="44450" cap="flat" cmpd="sng" algn="ctr">
            <a:no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テキスト ボックス 20"/>
          <p:cNvSpPr txBox="1"/>
          <p:nvPr/>
        </p:nvSpPr>
        <p:spPr>
          <a:xfrm>
            <a:off x="323528" y="5036983"/>
            <a:ext cx="8717867" cy="1200329"/>
          </a:xfrm>
          <a:prstGeom prst="rect">
            <a:avLst/>
          </a:prstGeom>
          <a:noFill/>
        </p:spPr>
        <p:txBody>
          <a:bodyPr wrap="square" lIns="72000" rIns="72000" rtlCol="0">
            <a:spAutoFit/>
          </a:bodyPr>
          <a:lstStyle/>
          <a:p>
            <a:pPr defTabSz="2946004"/>
            <a:r>
              <a:rPr lang="ja-JP" altLang="en-US" sz="2400" b="1" dirty="0">
                <a:solidFill>
                  <a:schemeClr val="tx2"/>
                </a:solidFill>
                <a:latin typeface="メイリオ"/>
                <a:ea typeface="メイリオ"/>
              </a:rPr>
              <a:t>■マルウェア解析</a:t>
            </a:r>
            <a:endParaRPr lang="en-US" altLang="ja-JP" sz="2400" b="1" dirty="0">
              <a:solidFill>
                <a:schemeClr val="tx2"/>
              </a:solidFill>
              <a:latin typeface="メイリオ"/>
              <a:ea typeface="メイリオ"/>
            </a:endParaRPr>
          </a:p>
          <a:p>
            <a:pPr defTabSz="2946004"/>
            <a:r>
              <a:rPr lang="ja-JP" altLang="en-US" sz="2400" b="1" dirty="0">
                <a:latin typeface="メイリオ"/>
                <a:ea typeface="メイリオ"/>
              </a:rPr>
              <a:t>① 攻撃・感染手法の解析（静的</a:t>
            </a:r>
            <a:r>
              <a:rPr lang="en-US" altLang="ja-JP" sz="2400" b="1" dirty="0">
                <a:latin typeface="メイリオ"/>
                <a:ea typeface="メイリオ"/>
              </a:rPr>
              <a:t>/</a:t>
            </a:r>
            <a:r>
              <a:rPr lang="ja-JP" altLang="en-US" sz="2400" b="1" dirty="0">
                <a:latin typeface="メイリオ"/>
                <a:ea typeface="メイリオ"/>
              </a:rPr>
              <a:t>動的解析）</a:t>
            </a:r>
            <a:endParaRPr lang="en-US" altLang="ja-JP" sz="2400" b="1" dirty="0">
              <a:latin typeface="メイリオ"/>
              <a:ea typeface="メイリオ"/>
            </a:endParaRPr>
          </a:p>
          <a:p>
            <a:pPr defTabSz="2946004"/>
            <a:r>
              <a:rPr lang="ja-JP" altLang="en-US" sz="2400" b="1" dirty="0">
                <a:latin typeface="メイリオ"/>
                <a:ea typeface="メイリオ"/>
              </a:rPr>
              <a:t>② マルウェア自体の解析（静的</a:t>
            </a:r>
            <a:r>
              <a:rPr lang="en-US" altLang="ja-JP" sz="2400" b="1" dirty="0">
                <a:latin typeface="メイリオ"/>
                <a:ea typeface="メイリオ"/>
              </a:rPr>
              <a:t>/</a:t>
            </a:r>
            <a:r>
              <a:rPr lang="ja-JP" altLang="en-US" sz="2400" b="1" dirty="0">
                <a:latin typeface="メイリオ"/>
                <a:ea typeface="メイリオ"/>
              </a:rPr>
              <a:t>動的解析）</a:t>
            </a:r>
            <a:endParaRPr lang="en-US" altLang="ja-JP" sz="2400" b="1" dirty="0">
              <a:latin typeface="メイリオ"/>
              <a:ea typeface="メイリオ"/>
            </a:endParaRPr>
          </a:p>
        </p:txBody>
      </p:sp>
      <p:sp>
        <p:nvSpPr>
          <p:cNvPr id="22" name="正方形/長方形 21"/>
          <p:cNvSpPr/>
          <p:nvPr/>
        </p:nvSpPr>
        <p:spPr>
          <a:xfrm>
            <a:off x="2696767" y="3356992"/>
            <a:ext cx="1320215" cy="736310"/>
          </a:xfrm>
          <a:prstGeom prst="rect">
            <a:avLst/>
          </a:prstGeom>
          <a:solidFill>
            <a:schemeClr val="accent5"/>
          </a:solidFill>
          <a:ln w="44450" cap="flat" cmpd="sng" algn="ctr">
            <a:no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23" name="Picture 4" descr="C:\Users\tuis\Desktop\ウイル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168" y="2267104"/>
            <a:ext cx="671776" cy="550628"/>
          </a:xfrm>
          <a:prstGeom prst="rect">
            <a:avLst/>
          </a:prstGeom>
          <a:noFill/>
          <a:extLst>
            <a:ext uri="{909E8E84-426E-40DD-AFC4-6F175D3DCCD1}">
              <a14:hiddenFill xmlns:a14="http://schemas.microsoft.com/office/drawing/2010/main">
                <a:solidFill>
                  <a:srgbClr val="FFFFFF"/>
                </a:solidFill>
              </a14:hiddenFill>
            </a:ext>
          </a:extLst>
        </p:spPr>
      </p:pic>
      <p:sp>
        <p:nvSpPr>
          <p:cNvPr id="24" name="右矢印 23"/>
          <p:cNvSpPr/>
          <p:nvPr/>
        </p:nvSpPr>
        <p:spPr>
          <a:xfrm>
            <a:off x="1528024" y="3572451"/>
            <a:ext cx="983710" cy="584043"/>
          </a:xfrm>
          <a:prstGeom prst="rightArrow">
            <a:avLst>
              <a:gd name="adj1" fmla="val 31628"/>
              <a:gd name="adj2" fmla="val 53995"/>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角丸四角形 24"/>
          <p:cNvSpPr/>
          <p:nvPr/>
        </p:nvSpPr>
        <p:spPr>
          <a:xfrm>
            <a:off x="6665398" y="5330435"/>
            <a:ext cx="2155074" cy="834869"/>
          </a:xfrm>
          <a:prstGeom prst="roundRect">
            <a:avLst>
              <a:gd name="adj" fmla="val 32480"/>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テキスト ボックス 25"/>
          <p:cNvSpPr txBox="1"/>
          <p:nvPr/>
        </p:nvSpPr>
        <p:spPr>
          <a:xfrm>
            <a:off x="6756457" y="5438604"/>
            <a:ext cx="1969340" cy="707886"/>
          </a:xfrm>
          <a:prstGeom prst="rect">
            <a:avLst/>
          </a:prstGeom>
          <a:noFill/>
        </p:spPr>
        <p:txBody>
          <a:bodyPr wrap="square" lIns="72000" rIns="72000" rtlCol="0">
            <a:spAutoFit/>
          </a:bodyPr>
          <a:lstStyle/>
          <a:p>
            <a:pPr algn="ctr" defTabSz="2946004"/>
            <a:r>
              <a:rPr lang="ja-JP" altLang="en-US" sz="2000" b="1" dirty="0">
                <a:solidFill>
                  <a:prstClr val="white"/>
                </a:solidFill>
                <a:latin typeface="メイリオ"/>
                <a:ea typeface="メイリオ"/>
              </a:rPr>
              <a:t>高度な技術と</a:t>
            </a:r>
            <a:endParaRPr lang="en-US" altLang="ja-JP" sz="2000" b="1" dirty="0">
              <a:solidFill>
                <a:prstClr val="white"/>
              </a:solidFill>
              <a:latin typeface="メイリオ"/>
              <a:ea typeface="メイリオ"/>
            </a:endParaRPr>
          </a:p>
          <a:p>
            <a:pPr algn="ctr" defTabSz="2946004"/>
            <a:r>
              <a:rPr lang="ja-JP" altLang="en-US" sz="2000" b="1" dirty="0">
                <a:solidFill>
                  <a:prstClr val="white"/>
                </a:solidFill>
                <a:latin typeface="メイリオ"/>
                <a:ea typeface="メイリオ"/>
              </a:rPr>
              <a:t>知識が必要！</a:t>
            </a:r>
          </a:p>
        </p:txBody>
      </p:sp>
      <p:sp>
        <p:nvSpPr>
          <p:cNvPr id="27" name="右矢印 26"/>
          <p:cNvSpPr/>
          <p:nvPr/>
        </p:nvSpPr>
        <p:spPr>
          <a:xfrm rot="20017181">
            <a:off x="4171392" y="3190912"/>
            <a:ext cx="1134154" cy="584043"/>
          </a:xfrm>
          <a:prstGeom prst="rightArrow">
            <a:avLst>
              <a:gd name="adj1" fmla="val 31628"/>
              <a:gd name="adj2" fmla="val 53995"/>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右矢印 27"/>
          <p:cNvSpPr/>
          <p:nvPr/>
        </p:nvSpPr>
        <p:spPr>
          <a:xfrm rot="1677316">
            <a:off x="6006948" y="3227728"/>
            <a:ext cx="1134154" cy="584043"/>
          </a:xfrm>
          <a:prstGeom prst="rightArrow">
            <a:avLst>
              <a:gd name="adj1" fmla="val 31628"/>
              <a:gd name="adj2" fmla="val 52308"/>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テキスト ボックス 28"/>
          <p:cNvSpPr txBox="1"/>
          <p:nvPr/>
        </p:nvSpPr>
        <p:spPr>
          <a:xfrm>
            <a:off x="4529666" y="3288864"/>
            <a:ext cx="2279805" cy="369332"/>
          </a:xfrm>
          <a:prstGeom prst="rect">
            <a:avLst/>
          </a:prstGeom>
          <a:noFill/>
        </p:spPr>
        <p:txBody>
          <a:bodyPr wrap="square" lIns="72000" rIns="72000" rtlCol="0">
            <a:spAutoFit/>
          </a:bodyPr>
          <a:lstStyle/>
          <a:p>
            <a:pPr algn="ctr" defTabSz="2946004"/>
            <a:r>
              <a:rPr lang="ja-JP" altLang="en-US" b="1" dirty="0">
                <a:latin typeface="メイリオ"/>
                <a:ea typeface="メイリオ"/>
              </a:rPr>
              <a:t>攻撃用</a:t>
            </a:r>
            <a:r>
              <a:rPr lang="en-US" altLang="ja-JP" b="1" dirty="0">
                <a:latin typeface="メイリオ"/>
                <a:ea typeface="メイリオ"/>
              </a:rPr>
              <a:t>Web</a:t>
            </a:r>
            <a:r>
              <a:rPr lang="ja-JP" altLang="en-US" b="1" dirty="0">
                <a:latin typeface="メイリオ"/>
                <a:ea typeface="メイリオ"/>
              </a:rPr>
              <a:t>サイト</a:t>
            </a:r>
          </a:p>
        </p:txBody>
      </p:sp>
      <p:sp>
        <p:nvSpPr>
          <p:cNvPr id="31" name="テキスト ボックス 30"/>
          <p:cNvSpPr txBox="1"/>
          <p:nvPr/>
        </p:nvSpPr>
        <p:spPr>
          <a:xfrm>
            <a:off x="327022" y="2021939"/>
            <a:ext cx="8717867" cy="830997"/>
          </a:xfrm>
          <a:prstGeom prst="rect">
            <a:avLst/>
          </a:prstGeom>
          <a:noFill/>
        </p:spPr>
        <p:txBody>
          <a:bodyPr wrap="square" lIns="72000" rIns="72000" rtlCol="0">
            <a:spAutoFit/>
          </a:bodyPr>
          <a:lstStyle/>
          <a:p>
            <a:pPr defTabSz="2946004"/>
            <a:r>
              <a:rPr lang="ja-JP" altLang="en-US" sz="2400" b="1" dirty="0">
                <a:solidFill>
                  <a:schemeClr val="tx2"/>
                </a:solidFill>
                <a:latin typeface="メイリオ"/>
                <a:ea typeface="メイリオ"/>
              </a:rPr>
              <a:t>■ウイルスを感染させる手法</a:t>
            </a:r>
          </a:p>
          <a:p>
            <a:pPr defTabSz="2946004"/>
            <a:r>
              <a:rPr lang="ja-JP" altLang="en-US" sz="2400" b="1" dirty="0">
                <a:latin typeface="メイリオ"/>
                <a:ea typeface="メイリオ"/>
              </a:rPr>
              <a:t>例</a:t>
            </a:r>
            <a:r>
              <a:rPr lang="en-US" altLang="ja-JP" sz="2400" b="1" dirty="0">
                <a:latin typeface="メイリオ"/>
                <a:ea typeface="メイリオ"/>
              </a:rPr>
              <a:t>:Drive-By download</a:t>
            </a:r>
            <a:r>
              <a:rPr lang="ja-JP" altLang="en-US" sz="2400" b="1" dirty="0">
                <a:latin typeface="メイリオ"/>
                <a:ea typeface="メイリオ"/>
              </a:rPr>
              <a:t>攻撃</a:t>
            </a:r>
          </a:p>
        </p:txBody>
      </p:sp>
    </p:spTree>
    <p:extLst>
      <p:ext uri="{BB962C8B-B14F-4D97-AF65-F5344CB8AC3E}">
        <p14:creationId xmlns:p14="http://schemas.microsoft.com/office/powerpoint/2010/main" val="337274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n-lt"/>
              </a:rPr>
              <a:t>産学連携</a:t>
            </a:r>
          </a:p>
        </p:txBody>
      </p:sp>
      <p:sp>
        <p:nvSpPr>
          <p:cNvPr id="14" name="角丸四角形吹き出し 13"/>
          <p:cNvSpPr/>
          <p:nvPr/>
        </p:nvSpPr>
        <p:spPr>
          <a:xfrm>
            <a:off x="358206" y="2791251"/>
            <a:ext cx="4078612" cy="563480"/>
          </a:xfrm>
          <a:prstGeom prst="wedgeRoundRectCallout">
            <a:avLst>
              <a:gd name="adj1" fmla="val -4426"/>
              <a:gd name="adj2" fmla="val 65658"/>
              <a:gd name="adj3" fmla="val 16667"/>
            </a:avLst>
          </a:prstGeom>
          <a:solidFill>
            <a:schemeClr val="tx2"/>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400" b="1" i="0" u="none" strike="noStrike" kern="0" cap="none" spc="0" normalizeH="0" baseline="0" noProof="0" dirty="0">
              <a:ln>
                <a:noFill/>
              </a:ln>
              <a:solidFill>
                <a:prstClr val="white"/>
              </a:solidFill>
              <a:effectLst/>
              <a:uLnTx/>
              <a:uFillTx/>
              <a:latin typeface="+mn-lt"/>
              <a:ea typeface="メイリオ"/>
            </a:endParaRPr>
          </a:p>
        </p:txBody>
      </p:sp>
      <p:sp>
        <p:nvSpPr>
          <p:cNvPr id="15" name="テキスト ボックス 14"/>
          <p:cNvSpPr txBox="1"/>
          <p:nvPr/>
        </p:nvSpPr>
        <p:spPr>
          <a:xfrm>
            <a:off x="695287" y="2925812"/>
            <a:ext cx="3808690" cy="461665"/>
          </a:xfrm>
          <a:prstGeom prst="rect">
            <a:avLst/>
          </a:prstGeom>
          <a:noFill/>
        </p:spPr>
        <p:txBody>
          <a:bodyPr wrap="square" lIns="72000" rIns="72000" rtlCol="0">
            <a:spAutoFit/>
          </a:bodyPr>
          <a:lstStyle/>
          <a:p>
            <a:pPr defTabSz="2946004" fontAlgn="auto">
              <a:spcBef>
                <a:spcPts val="0"/>
              </a:spcBef>
              <a:spcAft>
                <a:spcPts val="0"/>
              </a:spcAft>
            </a:pPr>
            <a:r>
              <a:rPr lang="ja-JP" altLang="en-US" sz="2400" b="1" dirty="0">
                <a:solidFill>
                  <a:prstClr val="white"/>
                </a:solidFill>
                <a:latin typeface="+mn-lt"/>
                <a:ea typeface="メイリオ"/>
              </a:rPr>
              <a:t>セキュリティ講座の様子</a:t>
            </a:r>
          </a:p>
        </p:txBody>
      </p:sp>
      <p:pic>
        <p:nvPicPr>
          <p:cNvPr id="16" name="Picture 2" descr="C:\Users\tuis\Downloads\DSC02878.jpg"/>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t="7148"/>
          <a:stretch/>
        </p:blipFill>
        <p:spPr bwMode="auto">
          <a:xfrm>
            <a:off x="390505" y="3603501"/>
            <a:ext cx="3982226" cy="2475628"/>
          </a:xfrm>
          <a:prstGeom prst="roundRect">
            <a:avLst>
              <a:gd name="adj" fmla="val 12463"/>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702566" y="1297816"/>
            <a:ext cx="4174606" cy="1384995"/>
          </a:xfrm>
          <a:prstGeom prst="rect">
            <a:avLst/>
          </a:prstGeom>
          <a:noFill/>
        </p:spPr>
        <p:txBody>
          <a:bodyPr wrap="square" lIns="0" rIns="0" rtlCol="0">
            <a:spAutoFit/>
          </a:bodyPr>
          <a:lstStyle/>
          <a:p>
            <a:pPr defTabSz="2946004" fontAlgn="auto">
              <a:spcBef>
                <a:spcPts val="0"/>
              </a:spcBef>
              <a:spcAft>
                <a:spcPts val="0"/>
              </a:spcAft>
            </a:pPr>
            <a:r>
              <a:rPr lang="ja-JP" altLang="en-US" sz="2800" b="1" dirty="0">
                <a:solidFill>
                  <a:schemeClr val="tx2"/>
                </a:solidFill>
                <a:latin typeface="+mn-lt"/>
                <a:ea typeface="メイリオ"/>
              </a:rPr>
              <a:t>■</a:t>
            </a:r>
            <a:r>
              <a:rPr lang="en-US" altLang="ja-JP" sz="2800" b="1" dirty="0" err="1">
                <a:solidFill>
                  <a:schemeClr val="tx2"/>
                </a:solidFill>
                <a:latin typeface="+mn-lt"/>
                <a:ea typeface="メイリオ"/>
              </a:rPr>
              <a:t>MWSCup</a:t>
            </a:r>
            <a:r>
              <a:rPr lang="ja-JP" altLang="en-US" sz="2800" b="1" dirty="0" err="1">
                <a:solidFill>
                  <a:schemeClr val="tx2"/>
                </a:solidFill>
                <a:latin typeface="+mn-lt"/>
                <a:ea typeface="メイリオ"/>
              </a:rPr>
              <a:t>への</a:t>
            </a:r>
            <a:r>
              <a:rPr lang="ja-JP" altLang="en-US" sz="2800" b="1" dirty="0">
                <a:solidFill>
                  <a:schemeClr val="tx2"/>
                </a:solidFill>
                <a:latin typeface="+mn-lt"/>
                <a:ea typeface="メイリオ"/>
              </a:rPr>
              <a:t>挑戦</a:t>
            </a:r>
            <a:endParaRPr lang="en-US" altLang="ja-JP" sz="2800" b="1" dirty="0">
              <a:solidFill>
                <a:schemeClr val="tx2"/>
              </a:solidFill>
              <a:latin typeface="+mn-lt"/>
              <a:ea typeface="メイリオ"/>
            </a:endParaRPr>
          </a:p>
          <a:p>
            <a:pPr defTabSz="2946004" fontAlgn="auto">
              <a:spcBef>
                <a:spcPts val="0"/>
              </a:spcBef>
              <a:spcAft>
                <a:spcPts val="0"/>
              </a:spcAft>
            </a:pPr>
            <a:r>
              <a:rPr lang="ja-JP" altLang="en-US" sz="2800" b="1" dirty="0">
                <a:latin typeface="+mn-lt"/>
                <a:ea typeface="メイリオ"/>
              </a:rPr>
              <a:t>マルウェアに関する</a:t>
            </a:r>
            <a:endParaRPr lang="en-US" altLang="ja-JP" sz="2800" b="1" dirty="0">
              <a:latin typeface="+mn-lt"/>
              <a:ea typeface="メイリオ"/>
            </a:endParaRPr>
          </a:p>
          <a:p>
            <a:pPr defTabSz="2946004" fontAlgn="auto">
              <a:spcBef>
                <a:spcPts val="0"/>
              </a:spcBef>
              <a:spcAft>
                <a:spcPts val="0"/>
              </a:spcAft>
            </a:pPr>
            <a:r>
              <a:rPr lang="ja-JP" altLang="en-US" sz="2800" b="1" dirty="0">
                <a:latin typeface="+mn-lt"/>
                <a:ea typeface="メイリオ"/>
              </a:rPr>
              <a:t>専門知識を競う大会</a:t>
            </a:r>
            <a:endParaRPr lang="en-US" altLang="ja-JP" sz="2800" b="1" dirty="0">
              <a:latin typeface="+mn-lt"/>
              <a:ea typeface="メイリオ"/>
            </a:endParaRPr>
          </a:p>
        </p:txBody>
      </p:sp>
      <p:grpSp>
        <p:nvGrpSpPr>
          <p:cNvPr id="18" name="グループ化 17"/>
          <p:cNvGrpSpPr/>
          <p:nvPr/>
        </p:nvGrpSpPr>
        <p:grpSpPr>
          <a:xfrm>
            <a:off x="4702566" y="2807196"/>
            <a:ext cx="4117906" cy="580280"/>
            <a:chOff x="424001" y="22160406"/>
            <a:chExt cx="9180615" cy="1297200"/>
          </a:xfrm>
          <a:solidFill>
            <a:schemeClr val="tx2"/>
          </a:solidFill>
        </p:grpSpPr>
        <p:sp>
          <p:nvSpPr>
            <p:cNvPr id="19" name="角丸四角形吹き出し 18"/>
            <p:cNvSpPr/>
            <p:nvPr/>
          </p:nvSpPr>
          <p:spPr>
            <a:xfrm>
              <a:off x="424001" y="22160406"/>
              <a:ext cx="9180615" cy="1224000"/>
            </a:xfrm>
            <a:prstGeom prst="wedgeRoundRectCallout">
              <a:avLst>
                <a:gd name="adj1" fmla="val -3282"/>
                <a:gd name="adj2" fmla="val 73557"/>
                <a:gd name="adj3" fmla="val 16667"/>
              </a:avLst>
            </a:prstGeom>
            <a:grp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400" b="1" i="0" u="none" strike="noStrike" kern="0" cap="none" spc="0" normalizeH="0" baseline="0" noProof="0" dirty="0">
                <a:ln>
                  <a:noFill/>
                </a:ln>
                <a:solidFill>
                  <a:prstClr val="white"/>
                </a:solidFill>
                <a:effectLst/>
                <a:uLnTx/>
                <a:uFillTx/>
                <a:latin typeface="+mn-lt"/>
                <a:ea typeface="メイリオ"/>
              </a:endParaRPr>
            </a:p>
          </p:txBody>
        </p:sp>
        <p:sp>
          <p:nvSpPr>
            <p:cNvPr id="20" name="テキスト ボックス 19"/>
            <p:cNvSpPr txBox="1"/>
            <p:nvPr/>
          </p:nvSpPr>
          <p:spPr>
            <a:xfrm>
              <a:off x="756294" y="22425568"/>
              <a:ext cx="8712968" cy="1032038"/>
            </a:xfrm>
            <a:prstGeom prst="rect">
              <a:avLst/>
            </a:prstGeom>
            <a:grpFill/>
          </p:spPr>
          <p:txBody>
            <a:bodyPr wrap="square" lIns="72000" rIns="72000" rtlCol="0">
              <a:spAutoFit/>
            </a:bodyPr>
            <a:lstStyle/>
            <a:p>
              <a:pPr marL="0" marR="0" lvl="0" indent="0" defTabSz="2946004"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n-lt"/>
                  <a:ea typeface="メイリオ"/>
                </a:rPr>
                <a:t>２０１４年大会で総合優勝</a:t>
              </a:r>
              <a:endParaRPr kumimoji="0" lang="en-US" altLang="ja-JP" sz="2400" b="1" i="0" u="none" strike="noStrike" kern="0" cap="none" spc="0" normalizeH="0" baseline="0" noProof="0" dirty="0">
                <a:ln>
                  <a:noFill/>
                </a:ln>
                <a:solidFill>
                  <a:prstClr val="white"/>
                </a:solidFill>
                <a:effectLst/>
                <a:uLnTx/>
                <a:uFillTx/>
                <a:latin typeface="+mn-lt"/>
                <a:ea typeface="メイリオ"/>
              </a:endParaRPr>
            </a:p>
          </p:txBody>
        </p:sp>
      </p:grpSp>
      <p:pic>
        <p:nvPicPr>
          <p:cNvPr id="21" name="Picture 2" descr="C:\Users\tuis\Desktop\MWSCup2014.tar\MWSCup2014\IMG_2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7" b="-1"/>
          <a:stretch/>
        </p:blipFill>
        <p:spPr bwMode="auto">
          <a:xfrm>
            <a:off x="4773649" y="3603501"/>
            <a:ext cx="3982226" cy="2489795"/>
          </a:xfrm>
          <a:prstGeom prst="roundRect">
            <a:avLst>
              <a:gd name="adj" fmla="val 10361"/>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390505" y="1219612"/>
            <a:ext cx="4174606" cy="1384995"/>
          </a:xfrm>
          <a:prstGeom prst="rect">
            <a:avLst/>
          </a:prstGeom>
          <a:noFill/>
        </p:spPr>
        <p:txBody>
          <a:bodyPr wrap="square" lIns="0" rIns="0" rtlCol="0">
            <a:spAutoFit/>
          </a:bodyPr>
          <a:lstStyle/>
          <a:p>
            <a:pPr defTabSz="2946004" fontAlgn="auto">
              <a:spcBef>
                <a:spcPts val="0"/>
              </a:spcBef>
              <a:spcAft>
                <a:spcPts val="0"/>
              </a:spcAft>
            </a:pPr>
            <a:r>
              <a:rPr lang="ja-JP" altLang="en-US" sz="2800" b="1" dirty="0">
                <a:solidFill>
                  <a:schemeClr val="tx2"/>
                </a:solidFill>
                <a:latin typeface="+mn-lt"/>
                <a:ea typeface="メイリオ"/>
              </a:rPr>
              <a:t>■産学連携講座の実施</a:t>
            </a:r>
          </a:p>
          <a:p>
            <a:pPr defTabSz="2946004" fontAlgn="auto">
              <a:spcBef>
                <a:spcPts val="0"/>
              </a:spcBef>
              <a:spcAft>
                <a:spcPts val="0"/>
              </a:spcAft>
            </a:pPr>
            <a:r>
              <a:rPr lang="ja-JP" altLang="en-US" sz="2800" b="1" dirty="0">
                <a:latin typeface="+mn-lt"/>
                <a:ea typeface="メイリオ"/>
              </a:rPr>
              <a:t>日立システムズと</a:t>
            </a:r>
            <a:endParaRPr lang="en-US" altLang="ja-JP" sz="2800" b="1" dirty="0">
              <a:latin typeface="+mn-lt"/>
              <a:ea typeface="メイリオ"/>
            </a:endParaRPr>
          </a:p>
          <a:p>
            <a:pPr defTabSz="2946004" fontAlgn="auto">
              <a:spcBef>
                <a:spcPts val="0"/>
              </a:spcBef>
              <a:spcAft>
                <a:spcPts val="0"/>
              </a:spcAft>
            </a:pPr>
            <a:r>
              <a:rPr lang="ja-JP" altLang="en-US" sz="2800" b="1" dirty="0">
                <a:latin typeface="+mn-lt"/>
                <a:ea typeface="メイリオ"/>
              </a:rPr>
              <a:t>共同で人材育成</a:t>
            </a:r>
          </a:p>
        </p:txBody>
      </p:sp>
    </p:spTree>
    <p:extLst>
      <p:ext uri="{BB962C8B-B14F-4D97-AF65-F5344CB8AC3E}">
        <p14:creationId xmlns:p14="http://schemas.microsoft.com/office/powerpoint/2010/main" val="352136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ビッグデータ解析によるサイバー攻撃の兆候検出</a:t>
            </a:r>
            <a:endParaRPr kumimoji="1" lang="ja-JP" altLang="en-US" sz="2800" dirty="0"/>
          </a:p>
        </p:txBody>
      </p:sp>
      <p:sp>
        <p:nvSpPr>
          <p:cNvPr id="3" name="コンテンツ プレースホルダー 2"/>
          <p:cNvSpPr>
            <a:spLocks noGrp="1"/>
          </p:cNvSpPr>
          <p:nvPr>
            <p:ph sz="quarter" idx="13"/>
          </p:nvPr>
        </p:nvSpPr>
        <p:spPr/>
        <p:txBody>
          <a:bodyPr>
            <a:normAutofit fontScale="92500" lnSpcReduction="10000"/>
          </a:bodyPr>
          <a:lstStyle/>
          <a:p>
            <a:r>
              <a:rPr kumimoji="1" lang="ja-JP" altLang="en-US" dirty="0"/>
              <a:t>課題</a:t>
            </a:r>
            <a:endParaRPr kumimoji="1" lang="en-US" altLang="ja-JP" dirty="0"/>
          </a:p>
          <a:p>
            <a:pPr lvl="1"/>
            <a:r>
              <a:rPr lang="ja-JP" altLang="en-US" dirty="0"/>
              <a:t>複雑化するサイバー攻撃の検知</a:t>
            </a:r>
            <a:endParaRPr lang="en-US" altLang="ja-JP" dirty="0"/>
          </a:p>
          <a:p>
            <a:pPr lvl="1"/>
            <a:r>
              <a:rPr kumimoji="1" lang="ja-JP" altLang="en-US" dirty="0"/>
              <a:t>一連のサイバー攻撃の裏にある意図を明らかに</a:t>
            </a:r>
            <a:endParaRPr kumimoji="1" lang="en-US" altLang="ja-JP" dirty="0"/>
          </a:p>
          <a:p>
            <a:r>
              <a:rPr kumimoji="1" lang="ja-JP" altLang="en-US" dirty="0"/>
              <a:t>手法</a:t>
            </a:r>
            <a:endParaRPr kumimoji="1" lang="en-US" altLang="ja-JP" dirty="0"/>
          </a:p>
          <a:p>
            <a:pPr lvl="1"/>
            <a:r>
              <a:rPr kumimoji="1" lang="ja-JP" altLang="en-US" dirty="0"/>
              <a:t>通信ログ以外にも</a:t>
            </a:r>
            <a:r>
              <a:rPr kumimoji="1" lang="en-US" altLang="ja-JP" dirty="0"/>
              <a:t>Web</a:t>
            </a:r>
            <a:r>
              <a:rPr kumimoji="1" lang="ja-JP" altLang="en-US" dirty="0"/>
              <a:t>の情報中心に多様な情報を利用しサイバー攻撃の予兆検出</a:t>
            </a:r>
            <a:r>
              <a:rPr lang="ja-JP" altLang="en-US" dirty="0"/>
              <a:t>を試みる</a:t>
            </a:r>
            <a:endParaRPr lang="en-US" altLang="ja-JP" dirty="0"/>
          </a:p>
          <a:p>
            <a:pPr lvl="1"/>
            <a:r>
              <a:rPr kumimoji="1" lang="ja-JP" altLang="en-US" dirty="0"/>
              <a:t>攻撃者側の視点で怪しい</a:t>
            </a:r>
            <a:r>
              <a:rPr kumimoji="1" lang="en-US" altLang="ja-JP" dirty="0"/>
              <a:t>Web</a:t>
            </a:r>
            <a:r>
              <a:rPr kumimoji="1" lang="ja-JP" altLang="en-US" dirty="0"/>
              <a:t>空間を絞り込み</a:t>
            </a:r>
            <a:endParaRPr kumimoji="1" lang="en-US" altLang="ja-JP" dirty="0"/>
          </a:p>
          <a:p>
            <a:r>
              <a:rPr lang="ja-JP" altLang="en-US" dirty="0"/>
              <a:t>研究の内容</a:t>
            </a:r>
            <a:endParaRPr lang="en-US" altLang="ja-JP" dirty="0"/>
          </a:p>
          <a:p>
            <a:pPr lvl="1"/>
            <a:r>
              <a:rPr lang="ja-JP" altLang="en-US" dirty="0"/>
              <a:t>サイバーセキュリティに関するデータマイニング</a:t>
            </a:r>
            <a:endParaRPr lang="en-US" altLang="ja-JP" dirty="0"/>
          </a:p>
          <a:p>
            <a:pPr lvl="2"/>
            <a:r>
              <a:rPr kumimoji="1" lang="ja-JP" altLang="en-US" dirty="0"/>
              <a:t>データありきで探索的な知識抽出手法</a:t>
            </a:r>
            <a:endParaRPr kumimoji="1" lang="en-US" altLang="ja-JP" dirty="0"/>
          </a:p>
          <a:p>
            <a:pPr lvl="3"/>
            <a:r>
              <a:rPr lang="ja-JP" altLang="en-US" dirty="0"/>
              <a:t>≠仮説検証的な知識獲得手法</a:t>
            </a:r>
            <a:endParaRPr lang="en-US" altLang="ja-JP" dirty="0"/>
          </a:p>
          <a:p>
            <a:pPr lvl="2"/>
            <a:r>
              <a:rPr lang="en-US" altLang="ja-JP" dirty="0"/>
              <a:t>Web</a:t>
            </a:r>
            <a:r>
              <a:rPr lang="ja-JP" altLang="en-US" dirty="0"/>
              <a:t>に発信された情報とセキュリティインシデントとの関係</a:t>
            </a:r>
            <a:endParaRPr lang="en-US" altLang="ja-JP" dirty="0"/>
          </a:p>
          <a:p>
            <a:pPr lvl="1"/>
            <a:r>
              <a:rPr lang="en-US" altLang="ja-JP" dirty="0"/>
              <a:t>Web</a:t>
            </a:r>
            <a:r>
              <a:rPr lang="ja-JP" altLang="en-US" dirty="0"/>
              <a:t>の情報を収集し解析・可視化する仕組み作り</a:t>
            </a:r>
          </a:p>
        </p:txBody>
      </p:sp>
    </p:spTree>
    <p:extLst>
      <p:ext uri="{BB962C8B-B14F-4D97-AF65-F5344CB8AC3E}">
        <p14:creationId xmlns:p14="http://schemas.microsoft.com/office/powerpoint/2010/main" val="244166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攻撃者・目的の推定</a:t>
            </a:r>
            <a:endParaRPr kumimoji="1" lang="ja-JP" altLang="en-US" dirty="0"/>
          </a:p>
        </p:txBody>
      </p:sp>
      <p:sp>
        <p:nvSpPr>
          <p:cNvPr id="5" name="コンテンツ プレースホルダー 2"/>
          <p:cNvSpPr>
            <a:spLocks noGrp="1"/>
          </p:cNvSpPr>
          <p:nvPr>
            <p:ph sz="quarter" idx="13"/>
          </p:nvPr>
        </p:nvSpPr>
        <p:spPr>
          <a:xfrm>
            <a:off x="0" y="980728"/>
            <a:ext cx="9144000" cy="5688632"/>
          </a:xfrm>
        </p:spPr>
        <p:txBody>
          <a:bodyPr>
            <a:normAutofit/>
          </a:bodyPr>
          <a:lstStyle/>
          <a:p>
            <a:pPr lvl="1"/>
            <a:r>
              <a:rPr lang="en-US" altLang="ja-JP" dirty="0">
                <a:solidFill>
                  <a:schemeClr val="accent3"/>
                </a:solidFill>
              </a:rPr>
              <a:t>What:</a:t>
            </a:r>
            <a:r>
              <a:rPr lang="ja-JP" altLang="en-US" dirty="0">
                <a:solidFill>
                  <a:schemeClr val="accent3"/>
                </a:solidFill>
              </a:rPr>
              <a:t> 攻撃の種類</a:t>
            </a:r>
            <a:endParaRPr lang="en-US" altLang="ja-JP" dirty="0">
              <a:solidFill>
                <a:schemeClr val="accent3"/>
              </a:solidFill>
            </a:endParaRPr>
          </a:p>
          <a:p>
            <a:pPr lvl="1"/>
            <a:r>
              <a:rPr lang="en-US" altLang="ja-JP" dirty="0">
                <a:solidFill>
                  <a:schemeClr val="accent3"/>
                </a:solidFill>
              </a:rPr>
              <a:t>How:</a:t>
            </a:r>
            <a:r>
              <a:rPr lang="ja-JP" altLang="en-US" dirty="0">
                <a:solidFill>
                  <a:schemeClr val="accent3"/>
                </a:solidFill>
              </a:rPr>
              <a:t> 攻撃の手法</a:t>
            </a:r>
            <a:endParaRPr lang="en-US" altLang="ja-JP" dirty="0">
              <a:solidFill>
                <a:schemeClr val="accent3"/>
              </a:solidFill>
            </a:endParaRPr>
          </a:p>
          <a:p>
            <a:pPr lvl="1"/>
            <a:r>
              <a:rPr lang="en-US" altLang="ja-JP" dirty="0">
                <a:solidFill>
                  <a:schemeClr val="accent6"/>
                </a:solidFill>
              </a:rPr>
              <a:t>Where:</a:t>
            </a:r>
            <a:r>
              <a:rPr lang="ja-JP" altLang="en-US" dirty="0">
                <a:solidFill>
                  <a:schemeClr val="accent6"/>
                </a:solidFill>
              </a:rPr>
              <a:t> 攻撃された場所（</a:t>
            </a:r>
            <a:r>
              <a:rPr lang="en-US" altLang="ja-JP" dirty="0">
                <a:solidFill>
                  <a:schemeClr val="accent6"/>
                </a:solidFill>
              </a:rPr>
              <a:t>Society, Person</a:t>
            </a:r>
            <a:r>
              <a:rPr lang="ja-JP" altLang="en-US" dirty="0">
                <a:solidFill>
                  <a:schemeClr val="accent6"/>
                </a:solidFill>
              </a:rPr>
              <a:t>）</a:t>
            </a:r>
            <a:endParaRPr lang="en-US" altLang="ja-JP" dirty="0">
              <a:solidFill>
                <a:schemeClr val="accent6"/>
              </a:solidFill>
            </a:endParaRPr>
          </a:p>
          <a:p>
            <a:pPr lvl="1"/>
            <a:r>
              <a:rPr lang="en-US" altLang="ja-JP" dirty="0">
                <a:solidFill>
                  <a:schemeClr val="accent2"/>
                </a:solidFill>
              </a:rPr>
              <a:t>Who:</a:t>
            </a:r>
            <a:r>
              <a:rPr lang="ja-JP" altLang="en-US" dirty="0">
                <a:solidFill>
                  <a:schemeClr val="accent2"/>
                </a:solidFill>
              </a:rPr>
              <a:t> 攻撃者</a:t>
            </a:r>
            <a:endParaRPr lang="en-US" altLang="ja-JP" dirty="0">
              <a:solidFill>
                <a:schemeClr val="accent2"/>
              </a:solidFill>
            </a:endParaRPr>
          </a:p>
          <a:p>
            <a:pPr lvl="1"/>
            <a:r>
              <a:rPr lang="en-US" altLang="ja-JP" dirty="0">
                <a:solidFill>
                  <a:schemeClr val="accent2"/>
                </a:solidFill>
              </a:rPr>
              <a:t>Why:</a:t>
            </a:r>
            <a:r>
              <a:rPr lang="ja-JP" altLang="en-US" dirty="0">
                <a:solidFill>
                  <a:schemeClr val="accent2"/>
                </a:solidFill>
              </a:rPr>
              <a:t> 攻撃目的</a:t>
            </a:r>
            <a:endParaRPr kumimoji="1" lang="en-US" altLang="ja-JP" dirty="0">
              <a:solidFill>
                <a:schemeClr val="accent2"/>
              </a:solidFill>
            </a:endParaRPr>
          </a:p>
          <a:p>
            <a:pPr lvl="1"/>
            <a:endParaRPr lang="en-US" altLang="ja-JP" dirty="0"/>
          </a:p>
          <a:p>
            <a:endParaRPr kumimoji="1" lang="ja-JP" altLang="en-US" dirty="0"/>
          </a:p>
        </p:txBody>
      </p:sp>
      <p:sp>
        <p:nvSpPr>
          <p:cNvPr id="7" name="曲折矢印 6"/>
          <p:cNvSpPr/>
          <p:nvPr/>
        </p:nvSpPr>
        <p:spPr>
          <a:xfrm rot="10800000">
            <a:off x="3563888" y="2492896"/>
            <a:ext cx="864096" cy="792088"/>
          </a:xfrm>
          <a:prstGeom prst="bentArrow">
            <a:avLst>
              <a:gd name="adj1" fmla="val 40247"/>
              <a:gd name="adj2" fmla="val 41881"/>
              <a:gd name="adj3" fmla="val 45692"/>
              <a:gd name="adj4" fmla="val 43750"/>
            </a:avLst>
          </a:prstGeom>
          <a:solidFill>
            <a:schemeClr val="accent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solidFill>
                <a:schemeClr val="accent2"/>
              </a:solidFill>
            </a:endParaRPr>
          </a:p>
        </p:txBody>
      </p:sp>
      <p:sp>
        <p:nvSpPr>
          <p:cNvPr id="6" name="角丸四角形 5"/>
          <p:cNvSpPr/>
          <p:nvPr/>
        </p:nvSpPr>
        <p:spPr>
          <a:xfrm>
            <a:off x="818958" y="908720"/>
            <a:ext cx="7920880" cy="1584176"/>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b"/>
          <a:lstStyle/>
          <a:p>
            <a:pPr algn="r"/>
            <a:endParaRPr kumimoji="1" lang="ja-JP" altLang="en-US" sz="2000" b="1" dirty="0">
              <a:solidFill>
                <a:schemeClr val="accent2"/>
              </a:solidFill>
            </a:endParaRPr>
          </a:p>
        </p:txBody>
      </p:sp>
      <p:sp>
        <p:nvSpPr>
          <p:cNvPr id="9" name="角丸四角形吹き出し 8"/>
          <p:cNvSpPr/>
          <p:nvPr/>
        </p:nvSpPr>
        <p:spPr>
          <a:xfrm>
            <a:off x="4499992" y="1052736"/>
            <a:ext cx="3600400" cy="864096"/>
          </a:xfrm>
          <a:prstGeom prst="wedgeRoundRectCallout">
            <a:avLst>
              <a:gd name="adj1" fmla="val -58165"/>
              <a:gd name="adj2" fmla="val 6594"/>
              <a:gd name="adj3" fmla="val 16667"/>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ja-JP" altLang="en-US" b="1" dirty="0"/>
              <a:t>セキュリティ</a:t>
            </a:r>
            <a:r>
              <a:rPr lang="en-US" altLang="ja-JP" b="1" dirty="0"/>
              <a:t>/</a:t>
            </a:r>
            <a:r>
              <a:rPr lang="ja-JP" altLang="en-US" b="1" dirty="0"/>
              <a:t>クラッキング関連のドキュメントから特徴量化</a:t>
            </a:r>
            <a:endParaRPr kumimoji="1" lang="ja-JP" altLang="en-US" b="1" dirty="0"/>
          </a:p>
        </p:txBody>
      </p:sp>
      <p:sp>
        <p:nvSpPr>
          <p:cNvPr id="10" name="角丸四角形吹き出し 9"/>
          <p:cNvSpPr/>
          <p:nvPr/>
        </p:nvSpPr>
        <p:spPr>
          <a:xfrm>
            <a:off x="5076056" y="2636912"/>
            <a:ext cx="3312368" cy="648073"/>
          </a:xfrm>
          <a:prstGeom prst="wedgeRoundRectCallout">
            <a:avLst>
              <a:gd name="adj1" fmla="val -19984"/>
              <a:gd name="adj2" fmla="val -70276"/>
              <a:gd name="adj3" fmla="val 16667"/>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ja-JP" altLang="en-US" b="1" dirty="0"/>
              <a:t>関係</a:t>
            </a:r>
            <a:r>
              <a:rPr kumimoji="1" lang="ja-JP" altLang="en-US" b="1" dirty="0"/>
              <a:t>グラフを基に特徴量化</a:t>
            </a:r>
          </a:p>
        </p:txBody>
      </p:sp>
      <p:sp>
        <p:nvSpPr>
          <p:cNvPr id="11" name="円/楕円 10"/>
          <p:cNvSpPr/>
          <p:nvPr/>
        </p:nvSpPr>
        <p:spPr>
          <a:xfrm>
            <a:off x="2646802" y="460378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13" name="円/楕円 12"/>
          <p:cNvSpPr/>
          <p:nvPr/>
        </p:nvSpPr>
        <p:spPr>
          <a:xfrm>
            <a:off x="3615903" y="3833993"/>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14" name="円/楕円 13"/>
          <p:cNvSpPr/>
          <p:nvPr/>
        </p:nvSpPr>
        <p:spPr>
          <a:xfrm>
            <a:off x="3475805" y="552305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16" name="直線コネクタ 15"/>
          <p:cNvCxnSpPr>
            <a:stCxn id="11" idx="7"/>
            <a:endCxn id="13" idx="3"/>
          </p:cNvCxnSpPr>
          <p:nvPr/>
        </p:nvCxnSpPr>
        <p:spPr>
          <a:xfrm flipV="1">
            <a:off x="3138503" y="4325694"/>
            <a:ext cx="561763"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17" name="直線コネクタ 16"/>
          <p:cNvCxnSpPr>
            <a:stCxn id="14" idx="1"/>
            <a:endCxn id="11" idx="5"/>
          </p:cNvCxnSpPr>
          <p:nvPr/>
        </p:nvCxnSpPr>
        <p:spPr>
          <a:xfrm flipH="1" flipV="1">
            <a:off x="3138503" y="5095489"/>
            <a:ext cx="421665" cy="511932"/>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30" name="円/楕円 29"/>
          <p:cNvSpPr/>
          <p:nvPr/>
        </p:nvSpPr>
        <p:spPr>
          <a:xfrm>
            <a:off x="4211960" y="4603788"/>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31" name="直線コネクタ 30"/>
          <p:cNvCxnSpPr>
            <a:stCxn id="37" idx="3"/>
            <a:endCxn id="30" idx="7"/>
          </p:cNvCxnSpPr>
          <p:nvPr/>
        </p:nvCxnSpPr>
        <p:spPr>
          <a:xfrm flipH="1">
            <a:off x="4703661" y="4325694"/>
            <a:ext cx="348746"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37" name="円/楕円 36"/>
          <p:cNvSpPr/>
          <p:nvPr/>
        </p:nvSpPr>
        <p:spPr>
          <a:xfrm>
            <a:off x="4968044" y="3833993"/>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38" name="直線コネクタ 37"/>
          <p:cNvCxnSpPr>
            <a:stCxn id="13" idx="6"/>
            <a:endCxn id="37" idx="2"/>
          </p:cNvCxnSpPr>
          <p:nvPr/>
        </p:nvCxnSpPr>
        <p:spPr>
          <a:xfrm>
            <a:off x="4191967" y="4122025"/>
            <a:ext cx="776077"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41" name="円/楕円 40"/>
          <p:cNvSpPr/>
          <p:nvPr/>
        </p:nvSpPr>
        <p:spPr>
          <a:xfrm>
            <a:off x="1475656" y="460378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42" name="円/楕円 41"/>
          <p:cNvSpPr/>
          <p:nvPr/>
        </p:nvSpPr>
        <p:spPr>
          <a:xfrm>
            <a:off x="1883740" y="3833993"/>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43" name="円/楕円 42"/>
          <p:cNvSpPr/>
          <p:nvPr/>
        </p:nvSpPr>
        <p:spPr>
          <a:xfrm>
            <a:off x="1799377" y="5514537"/>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44" name="直線コネクタ 43"/>
          <p:cNvCxnSpPr>
            <a:stCxn id="43" idx="7"/>
            <a:endCxn id="11" idx="3"/>
          </p:cNvCxnSpPr>
          <p:nvPr/>
        </p:nvCxnSpPr>
        <p:spPr>
          <a:xfrm flipV="1">
            <a:off x="2291078" y="5095489"/>
            <a:ext cx="440087" cy="503411"/>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48" name="直線コネクタ 47"/>
          <p:cNvCxnSpPr>
            <a:stCxn id="41" idx="6"/>
            <a:endCxn id="11" idx="2"/>
          </p:cNvCxnSpPr>
          <p:nvPr/>
        </p:nvCxnSpPr>
        <p:spPr>
          <a:xfrm>
            <a:off x="2051720" y="4891820"/>
            <a:ext cx="595082"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51" name="直線コネクタ 50"/>
          <p:cNvCxnSpPr>
            <a:stCxn id="42" idx="5"/>
            <a:endCxn id="11" idx="1"/>
          </p:cNvCxnSpPr>
          <p:nvPr/>
        </p:nvCxnSpPr>
        <p:spPr>
          <a:xfrm>
            <a:off x="2375441" y="4325694"/>
            <a:ext cx="355724"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54" name="円/楕円 53"/>
          <p:cNvSpPr/>
          <p:nvPr/>
        </p:nvSpPr>
        <p:spPr>
          <a:xfrm>
            <a:off x="6329751" y="3833993"/>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55" name="円/楕円 54"/>
          <p:cNvSpPr/>
          <p:nvPr/>
        </p:nvSpPr>
        <p:spPr>
          <a:xfrm>
            <a:off x="5796136" y="4675796"/>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59" name="直線コネクタ 58"/>
          <p:cNvCxnSpPr>
            <a:stCxn id="37" idx="5"/>
            <a:endCxn id="55" idx="1"/>
          </p:cNvCxnSpPr>
          <p:nvPr/>
        </p:nvCxnSpPr>
        <p:spPr>
          <a:xfrm>
            <a:off x="5459745" y="4325694"/>
            <a:ext cx="420754" cy="434465"/>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62" name="直線コネクタ 61"/>
          <p:cNvCxnSpPr>
            <a:stCxn id="37" idx="6"/>
            <a:endCxn id="54" idx="2"/>
          </p:cNvCxnSpPr>
          <p:nvPr/>
        </p:nvCxnSpPr>
        <p:spPr>
          <a:xfrm>
            <a:off x="5544108" y="4122025"/>
            <a:ext cx="785643"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78" name="円/楕円 77"/>
          <p:cNvSpPr/>
          <p:nvPr/>
        </p:nvSpPr>
        <p:spPr>
          <a:xfrm>
            <a:off x="323528" y="4599023"/>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79" name="直線コネクタ 78"/>
          <p:cNvCxnSpPr>
            <a:stCxn id="78" idx="6"/>
            <a:endCxn id="41" idx="2"/>
          </p:cNvCxnSpPr>
          <p:nvPr/>
        </p:nvCxnSpPr>
        <p:spPr>
          <a:xfrm>
            <a:off x="899592" y="4887055"/>
            <a:ext cx="576064" cy="4765"/>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83" name="円/楕円 82"/>
          <p:cNvSpPr/>
          <p:nvPr/>
        </p:nvSpPr>
        <p:spPr>
          <a:xfrm>
            <a:off x="323528" y="3780692"/>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sp>
        <p:nvSpPr>
          <p:cNvPr id="84" name="円/楕円 83"/>
          <p:cNvSpPr/>
          <p:nvPr/>
        </p:nvSpPr>
        <p:spPr>
          <a:xfrm>
            <a:off x="323528" y="5462884"/>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a:p>
        </p:txBody>
      </p:sp>
      <p:cxnSp>
        <p:nvCxnSpPr>
          <p:cNvPr id="85" name="直線コネクタ 84"/>
          <p:cNvCxnSpPr>
            <a:stCxn id="78" idx="0"/>
            <a:endCxn id="83" idx="4"/>
          </p:cNvCxnSpPr>
          <p:nvPr/>
        </p:nvCxnSpPr>
        <p:spPr>
          <a:xfrm flipV="1">
            <a:off x="611560" y="4356756"/>
            <a:ext cx="0" cy="24226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88" name="直線コネクタ 87"/>
          <p:cNvCxnSpPr>
            <a:stCxn id="78" idx="4"/>
            <a:endCxn id="84" idx="0"/>
          </p:cNvCxnSpPr>
          <p:nvPr/>
        </p:nvCxnSpPr>
        <p:spPr>
          <a:xfrm>
            <a:off x="611560" y="5175087"/>
            <a:ext cx="0" cy="28779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94" name="爆発 1 93"/>
          <p:cNvSpPr/>
          <p:nvPr/>
        </p:nvSpPr>
        <p:spPr>
          <a:xfrm>
            <a:off x="3700266" y="5318985"/>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96" name="爆発 1 95"/>
          <p:cNvSpPr/>
          <p:nvPr/>
        </p:nvSpPr>
        <p:spPr>
          <a:xfrm>
            <a:off x="2776706" y="4363053"/>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97" name="爆発 1 96"/>
          <p:cNvSpPr/>
          <p:nvPr/>
        </p:nvSpPr>
        <p:spPr>
          <a:xfrm>
            <a:off x="3613279" y="3501008"/>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98" name="爆発 1 97"/>
          <p:cNvSpPr/>
          <p:nvPr/>
        </p:nvSpPr>
        <p:spPr>
          <a:xfrm>
            <a:off x="4628131" y="3920688"/>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99" name="爆発 1 98"/>
          <p:cNvSpPr/>
          <p:nvPr/>
        </p:nvSpPr>
        <p:spPr>
          <a:xfrm>
            <a:off x="404162" y="4477889"/>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100" name="爆発 1 99"/>
          <p:cNvSpPr/>
          <p:nvPr/>
        </p:nvSpPr>
        <p:spPr>
          <a:xfrm>
            <a:off x="1808633" y="5190073"/>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a:t>攻撃</a:t>
            </a:r>
          </a:p>
        </p:txBody>
      </p:sp>
      <p:sp>
        <p:nvSpPr>
          <p:cNvPr id="101" name="角丸四角形 100"/>
          <p:cNvSpPr/>
          <p:nvPr/>
        </p:nvSpPr>
        <p:spPr>
          <a:xfrm>
            <a:off x="5411593" y="5251860"/>
            <a:ext cx="3604268" cy="115212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r>
              <a:rPr kumimoji="1" lang="en-US" altLang="ja-JP" b="1" dirty="0"/>
              <a:t>【</a:t>
            </a:r>
            <a:r>
              <a:rPr lang="ja-JP" altLang="en-US" b="1" dirty="0"/>
              <a:t>大雑把な仮説</a:t>
            </a:r>
            <a:r>
              <a:rPr kumimoji="1" lang="en-US" altLang="ja-JP" b="1" dirty="0"/>
              <a:t>】</a:t>
            </a:r>
          </a:p>
          <a:p>
            <a:r>
              <a:rPr kumimoji="1" lang="ja-JP" altLang="en-US" b="1" dirty="0"/>
              <a:t>攻撃手法や攻撃された場所から</a:t>
            </a:r>
            <a:endParaRPr kumimoji="1" lang="en-US" altLang="ja-JP" b="1" dirty="0"/>
          </a:p>
          <a:p>
            <a:r>
              <a:rPr kumimoji="1" lang="ja-JP" altLang="en-US" b="1" dirty="0"/>
              <a:t>攻撃者や攻撃</a:t>
            </a:r>
            <a:r>
              <a:rPr lang="ja-JP" altLang="en-US" b="1" dirty="0"/>
              <a:t>目的が推定可能</a:t>
            </a:r>
            <a:endParaRPr kumimoji="1" lang="en-US" altLang="ja-JP" b="1" dirty="0"/>
          </a:p>
        </p:txBody>
      </p:sp>
    </p:spTree>
    <p:extLst>
      <p:ext uri="{BB962C8B-B14F-4D97-AF65-F5344CB8AC3E}">
        <p14:creationId xmlns:p14="http://schemas.microsoft.com/office/powerpoint/2010/main" val="421316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2132" y="5322751"/>
            <a:ext cx="2352756" cy="654224"/>
          </a:xfrm>
          <a:prstGeom prst="rect">
            <a:avLst/>
          </a:prstGeom>
          <a:solidFill>
            <a:schemeClr val="accent2">
              <a:lumMod val="50000"/>
            </a:schemeClr>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rPr>
              <a:t>知識</a:t>
            </a:r>
          </a:p>
        </p:txBody>
      </p:sp>
      <p:sp>
        <p:nvSpPr>
          <p:cNvPr id="18" name="角丸四角形 17"/>
          <p:cNvSpPr/>
          <p:nvPr/>
        </p:nvSpPr>
        <p:spPr>
          <a:xfrm>
            <a:off x="77534" y="2132856"/>
            <a:ext cx="6438681" cy="3096344"/>
          </a:xfrm>
          <a:prstGeom prst="roundRect">
            <a:avLst>
              <a:gd name="adj" fmla="val 13603"/>
            </a:avLst>
          </a:prstGeom>
        </p:spPr>
        <p:style>
          <a:lnRef idx="3">
            <a:schemeClr val="lt1"/>
          </a:lnRef>
          <a:fillRef idx="1">
            <a:schemeClr val="accent2"/>
          </a:fillRef>
          <a:effectRef idx="1">
            <a:schemeClr val="accent2"/>
          </a:effectRef>
          <a:fontRef idx="minor">
            <a:schemeClr val="lt1"/>
          </a:fontRef>
        </p:style>
        <p:txBody>
          <a:bodyPr rtlCol="0" anchor="t"/>
          <a:lstStyle/>
          <a:p>
            <a:pPr algn="r"/>
            <a:r>
              <a:rPr kumimoji="1" lang="ja-JP" altLang="en-US" sz="2800" b="1" dirty="0"/>
              <a:t>仮想化基盤</a:t>
            </a:r>
            <a:endParaRPr kumimoji="1" lang="en-US" altLang="ja-JP" sz="2800" b="1" dirty="0"/>
          </a:p>
          <a:p>
            <a:pPr algn="r"/>
            <a:r>
              <a:rPr lang="ja-JP" altLang="en-US" sz="2800" b="1" dirty="0"/>
              <a:t>分散処理基盤</a:t>
            </a:r>
            <a:endParaRPr kumimoji="1" lang="ja-JP" altLang="en-US" sz="2800" b="1" dirty="0"/>
          </a:p>
        </p:txBody>
      </p:sp>
      <p:sp>
        <p:nvSpPr>
          <p:cNvPr id="9" name="右矢印 8"/>
          <p:cNvSpPr/>
          <p:nvPr/>
        </p:nvSpPr>
        <p:spPr>
          <a:xfrm rot="5400000">
            <a:off x="888672" y="4475222"/>
            <a:ext cx="1357378" cy="543350"/>
          </a:xfrm>
          <a:prstGeom prs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2" name="タイトル 1"/>
          <p:cNvSpPr>
            <a:spLocks noGrp="1"/>
          </p:cNvSpPr>
          <p:nvPr>
            <p:ph type="title"/>
          </p:nvPr>
        </p:nvSpPr>
        <p:spPr/>
        <p:txBody>
          <a:bodyPr/>
          <a:lstStyle/>
          <a:p>
            <a:r>
              <a:rPr kumimoji="1" lang="en-US" altLang="ja-JP" dirty="0"/>
              <a:t>SIAS: </a:t>
            </a:r>
            <a:r>
              <a:rPr kumimoji="1" lang="en-US" altLang="ja-JP" sz="2800" dirty="0"/>
              <a:t>Security Incidents Mining System </a:t>
            </a:r>
            <a:endParaRPr kumimoji="1" lang="ja-JP" altLang="en-US" sz="2800" dirty="0"/>
          </a:p>
        </p:txBody>
      </p:sp>
      <p:sp>
        <p:nvSpPr>
          <p:cNvPr id="6" name="フローチャート : 磁気ディスク 74"/>
          <p:cNvSpPr/>
          <p:nvPr/>
        </p:nvSpPr>
        <p:spPr>
          <a:xfrm>
            <a:off x="402132" y="3256879"/>
            <a:ext cx="2352756" cy="845371"/>
          </a:xfrm>
          <a:prstGeom prst="flowChartMagneticDisk">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rPr>
              <a:t>データベース</a:t>
            </a:r>
          </a:p>
        </p:txBody>
      </p:sp>
      <p:sp>
        <p:nvSpPr>
          <p:cNvPr id="7" name="雲 6"/>
          <p:cNvSpPr/>
          <p:nvPr/>
        </p:nvSpPr>
        <p:spPr>
          <a:xfrm>
            <a:off x="402132" y="787959"/>
            <a:ext cx="2349032" cy="1322439"/>
          </a:xfrm>
          <a:prstGeom prst="cloud">
            <a:avLst/>
          </a:prstGeom>
          <a:solidFill>
            <a:schemeClr val="accent2">
              <a:lumMod val="50000"/>
            </a:schemeClr>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schemeClr val="bg1"/>
                </a:solidFill>
                <a:effectLst/>
                <a:uLnTx/>
                <a:uFillTx/>
                <a:latin typeface="メイリオ"/>
                <a:ea typeface="メイリオ"/>
                <a:cs typeface="+mn-cs"/>
              </a:rPr>
              <a:t>web</a:t>
            </a:r>
            <a:endPar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8" name="右矢印 7"/>
          <p:cNvSpPr/>
          <p:nvPr/>
        </p:nvSpPr>
        <p:spPr>
          <a:xfrm rot="5400000">
            <a:off x="890161" y="2460273"/>
            <a:ext cx="1376442" cy="543350"/>
          </a:xfrm>
          <a:prstGeom prs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10" name="角丸四角形 9"/>
          <p:cNvSpPr/>
          <p:nvPr/>
        </p:nvSpPr>
        <p:spPr>
          <a:xfrm>
            <a:off x="323528" y="2308486"/>
            <a:ext cx="2487666" cy="654224"/>
          </a:xfrm>
          <a:prstGeom prst="roundRect">
            <a:avLst>
              <a:gd name="adj" fmla="val 28083"/>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rPr>
              <a:t>収集ツール</a:t>
            </a:r>
          </a:p>
        </p:txBody>
      </p:sp>
      <p:sp>
        <p:nvSpPr>
          <p:cNvPr id="11" name="角丸四角形 10"/>
          <p:cNvSpPr/>
          <p:nvPr/>
        </p:nvSpPr>
        <p:spPr>
          <a:xfrm>
            <a:off x="3635325" y="3410378"/>
            <a:ext cx="2487666" cy="655112"/>
          </a:xfrm>
          <a:prstGeom prst="roundRect">
            <a:avLst>
              <a:gd name="adj" fmla="val 28241"/>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rPr>
              <a:t>解析エンジン</a:t>
            </a:r>
          </a:p>
        </p:txBody>
      </p:sp>
      <p:sp>
        <p:nvSpPr>
          <p:cNvPr id="12" name="左右矢印 11"/>
          <p:cNvSpPr/>
          <p:nvPr/>
        </p:nvSpPr>
        <p:spPr>
          <a:xfrm>
            <a:off x="2639103" y="3410378"/>
            <a:ext cx="1098966" cy="585838"/>
          </a:xfrm>
          <a:prstGeom prst="lef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13" name="角丸四角形 12"/>
          <p:cNvSpPr/>
          <p:nvPr/>
        </p:nvSpPr>
        <p:spPr>
          <a:xfrm>
            <a:off x="332815" y="4330249"/>
            <a:ext cx="2487666" cy="654224"/>
          </a:xfrm>
          <a:prstGeom prst="roundRect">
            <a:avLst>
              <a:gd name="adj" fmla="val 28083"/>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latin typeface="メイリオ"/>
                <a:ea typeface="メイリオ"/>
                <a:cs typeface="+mn-cs"/>
              </a:rPr>
              <a:t>可視化と分析</a:t>
            </a:r>
          </a:p>
        </p:txBody>
      </p:sp>
      <p:sp>
        <p:nvSpPr>
          <p:cNvPr id="14" name="テキスト ボックス 13"/>
          <p:cNvSpPr txBox="1"/>
          <p:nvPr/>
        </p:nvSpPr>
        <p:spPr>
          <a:xfrm>
            <a:off x="2915816" y="836712"/>
            <a:ext cx="5818971" cy="1230899"/>
          </a:xfrm>
          <a:prstGeom prst="wedgeRoundRectCallout">
            <a:avLst>
              <a:gd name="adj1" fmla="val -58929"/>
              <a:gd name="adj2" fmla="val 55593"/>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① データ収集</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従来のようなコンピュータのログだけでなく</a:t>
            </a:r>
            <a:r>
              <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rPr>
              <a:t>Web</a:t>
            </a: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上の様々なデータを収集</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15" name="テキスト ボックス 14"/>
          <p:cNvSpPr txBox="1"/>
          <p:nvPr/>
        </p:nvSpPr>
        <p:spPr>
          <a:xfrm>
            <a:off x="6262802" y="3166568"/>
            <a:ext cx="2154776" cy="1846608"/>
          </a:xfrm>
          <a:prstGeom prst="wedgeRoundRectCallout">
            <a:avLst>
              <a:gd name="adj1" fmla="val -63910"/>
              <a:gd name="adj2" fmla="val -14836"/>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② 解析処理</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リンク抽出</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キーワード抽出</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イベント抽出</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rPr>
              <a:t>etc…</a:t>
            </a:r>
          </a:p>
        </p:txBody>
      </p:sp>
      <p:sp>
        <p:nvSpPr>
          <p:cNvPr id="16" name="テキスト ボックス 15"/>
          <p:cNvSpPr txBox="1"/>
          <p:nvPr/>
        </p:nvSpPr>
        <p:spPr>
          <a:xfrm>
            <a:off x="2445296" y="5589814"/>
            <a:ext cx="6545771" cy="791514"/>
          </a:xfrm>
          <a:prstGeom prst="wedgeRoundRectCallout">
            <a:avLst>
              <a:gd name="adj1" fmla="val -54799"/>
              <a:gd name="adj2" fmla="val -45872"/>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④ 知識の応用</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得られた知識をセキュリティインシデント対策に活用</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p:txBody>
      </p:sp>
      <p:sp>
        <p:nvSpPr>
          <p:cNvPr id="17" name="テキスト ボックス 16"/>
          <p:cNvSpPr txBox="1"/>
          <p:nvPr/>
        </p:nvSpPr>
        <p:spPr>
          <a:xfrm>
            <a:off x="2959927" y="4309100"/>
            <a:ext cx="2422438" cy="1136124"/>
          </a:xfrm>
          <a:prstGeom prst="wedgeRoundRectCallout">
            <a:avLst>
              <a:gd name="adj1" fmla="val -65043"/>
              <a:gd name="adj2" fmla="val -14762"/>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③ 分析</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メイリオ"/>
                <a:ea typeface="メイリオ"/>
                <a:cs typeface="+mn-cs"/>
              </a:rPr>
              <a:t>可視化して分析し有用な知識を抽出</a:t>
            </a:r>
            <a:endParaRPr kumimoji="0" lang="en-US" altLang="ja-JP" sz="2000" b="1" i="0" u="none" strike="noStrike" kern="0" cap="none" spc="0" normalizeH="0" baseline="0" noProof="0" dirty="0">
              <a:ln>
                <a:noFill/>
              </a:ln>
              <a:solidFill>
                <a:schemeClr val="bg1"/>
              </a:solidFill>
              <a:effectLst/>
              <a:uLnTx/>
              <a:uFillTx/>
              <a:latin typeface="メイリオ"/>
              <a:ea typeface="メイリオ"/>
              <a:cs typeface="+mn-cs"/>
            </a:endParaRPr>
          </a:p>
        </p:txBody>
      </p:sp>
    </p:spTree>
    <p:extLst>
      <p:ext uri="{BB962C8B-B14F-4D97-AF65-F5344CB8AC3E}">
        <p14:creationId xmlns:p14="http://schemas.microsoft.com/office/powerpoint/2010/main" val="201037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プロジェクトの進め方</a:t>
            </a:r>
          </a:p>
        </p:txBody>
      </p:sp>
      <p:sp>
        <p:nvSpPr>
          <p:cNvPr id="3" name="コンテンツ プレースホルダー 2"/>
          <p:cNvSpPr>
            <a:spLocks noGrp="1"/>
          </p:cNvSpPr>
          <p:nvPr>
            <p:ph sz="quarter" idx="13"/>
          </p:nvPr>
        </p:nvSpPr>
        <p:spPr/>
        <p:txBody>
          <a:bodyPr>
            <a:normAutofit fontScale="92500" lnSpcReduction="10000"/>
          </a:bodyPr>
          <a:lstStyle/>
          <a:p>
            <a:r>
              <a:rPr kumimoji="1" lang="ja-JP" altLang="en-US" dirty="0"/>
              <a:t>開発サイクル</a:t>
            </a:r>
            <a:endParaRPr kumimoji="1" lang="en-US" altLang="ja-JP" dirty="0"/>
          </a:p>
          <a:p>
            <a:pPr lvl="1"/>
            <a:r>
              <a:rPr lang="ja-JP" altLang="en-US" dirty="0"/>
              <a:t>アプリケーションの開発（半年</a:t>
            </a:r>
            <a:r>
              <a:rPr lang="en-US" altLang="ja-JP" dirty="0"/>
              <a:t>1</a:t>
            </a:r>
            <a:r>
              <a:rPr lang="ja-JP" altLang="en-US" dirty="0"/>
              <a:t>サイクル）</a:t>
            </a:r>
            <a:endParaRPr lang="en-US" altLang="ja-JP" dirty="0"/>
          </a:p>
          <a:p>
            <a:pPr lvl="2"/>
            <a:r>
              <a:rPr lang="ja-JP" altLang="en-US" dirty="0"/>
              <a:t>要求分析 ⇒ 機能設計 ⇒ 実装 ⇒ テスト ⇒ 運用 ⇒ 評価</a:t>
            </a:r>
            <a:endParaRPr lang="en-US" altLang="ja-JP" dirty="0"/>
          </a:p>
          <a:p>
            <a:pPr lvl="1"/>
            <a:r>
              <a:rPr lang="ja-JP" altLang="en-US" dirty="0"/>
              <a:t>機能の開発</a:t>
            </a:r>
            <a:endParaRPr lang="en-US" altLang="ja-JP" dirty="0"/>
          </a:p>
          <a:p>
            <a:pPr lvl="2"/>
            <a:r>
              <a:rPr lang="ja-JP" altLang="en-US" dirty="0"/>
              <a:t>機能分析 ⇒ 設計 ⇒ 実装 ⇒ テスト</a:t>
            </a:r>
            <a:endParaRPr kumimoji="1" lang="en-US" altLang="ja-JP" dirty="0"/>
          </a:p>
          <a:p>
            <a:r>
              <a:rPr kumimoji="1" lang="ja-JP" altLang="en-US" dirty="0"/>
              <a:t>ミーティング</a:t>
            </a:r>
            <a:endParaRPr kumimoji="1" lang="en-US" altLang="ja-JP" dirty="0"/>
          </a:p>
          <a:p>
            <a:pPr lvl="1"/>
            <a:r>
              <a:rPr kumimoji="1" lang="ja-JP" altLang="en-US" dirty="0"/>
              <a:t>全体ミーティング</a:t>
            </a:r>
            <a:endParaRPr kumimoji="1" lang="en-US" altLang="ja-JP" dirty="0"/>
          </a:p>
          <a:p>
            <a:pPr lvl="2"/>
            <a:r>
              <a:rPr lang="ja-JP" altLang="en-US" dirty="0"/>
              <a:t>月１回</a:t>
            </a:r>
            <a:endParaRPr lang="en-US" altLang="ja-JP" dirty="0"/>
          </a:p>
          <a:p>
            <a:pPr lvl="1"/>
            <a:r>
              <a:rPr lang="ja-JP" altLang="en-US" dirty="0"/>
              <a:t>グループミーティング</a:t>
            </a:r>
            <a:endParaRPr lang="en-US" altLang="ja-JP" dirty="0"/>
          </a:p>
          <a:p>
            <a:pPr lvl="2"/>
            <a:r>
              <a:rPr lang="ja-JP" altLang="en-US" dirty="0"/>
              <a:t>ソフトウェア・システム基盤（週１回）</a:t>
            </a:r>
            <a:endParaRPr lang="en-US" altLang="ja-JP" dirty="0"/>
          </a:p>
          <a:p>
            <a:pPr lvl="2"/>
            <a:r>
              <a:rPr lang="ja-JP" altLang="en-US" dirty="0"/>
              <a:t>ネットワーク（週１回）</a:t>
            </a:r>
            <a:endParaRPr lang="en-US" altLang="ja-JP" dirty="0"/>
          </a:p>
          <a:p>
            <a:pPr lvl="2"/>
            <a:r>
              <a:rPr lang="ja-JP" altLang="en-US" dirty="0"/>
              <a:t>システム応用（適時）</a:t>
            </a:r>
            <a:endParaRPr lang="en-US" altLang="ja-JP" dirty="0"/>
          </a:p>
          <a:p>
            <a:pPr lvl="1"/>
            <a:r>
              <a:rPr kumimoji="1" lang="ja-JP" altLang="en-US" dirty="0"/>
              <a:t>チームミーティング</a:t>
            </a:r>
            <a:endParaRPr kumimoji="1" lang="en-US" altLang="ja-JP" dirty="0"/>
          </a:p>
          <a:p>
            <a:pPr lvl="2"/>
            <a:r>
              <a:rPr lang="ja-JP" altLang="en-US" dirty="0"/>
              <a:t>チーム毎に決定（週１回）</a:t>
            </a:r>
            <a:endParaRPr lang="en-US" altLang="ja-JP" dirty="0"/>
          </a:p>
        </p:txBody>
      </p:sp>
    </p:spTree>
    <p:extLst>
      <p:ext uri="{BB962C8B-B14F-4D97-AF65-F5344CB8AC3E}">
        <p14:creationId xmlns:p14="http://schemas.microsoft.com/office/powerpoint/2010/main" val="423519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プログラミング学習支援システム開発</a:t>
            </a:r>
            <a:r>
              <a:rPr lang="en-US" altLang="ja-JP" sz="3200" dirty="0"/>
              <a:t>Project</a:t>
            </a:r>
            <a:endParaRPr kumimoji="1" lang="ja-JP" altLang="en-US" sz="3200" dirty="0"/>
          </a:p>
        </p:txBody>
      </p:sp>
      <p:sp>
        <p:nvSpPr>
          <p:cNvPr id="3" name="コンテンツ プレースホルダー 2"/>
          <p:cNvSpPr>
            <a:spLocks noGrp="1"/>
          </p:cNvSpPr>
          <p:nvPr>
            <p:ph sz="quarter" idx="13"/>
          </p:nvPr>
        </p:nvSpPr>
        <p:spPr/>
        <p:txBody>
          <a:bodyPr>
            <a:normAutofit/>
          </a:bodyPr>
          <a:lstStyle/>
          <a:p>
            <a:r>
              <a:rPr lang="ja-JP" altLang="en-US" dirty="0"/>
              <a:t>研究の目的</a:t>
            </a:r>
            <a:endParaRPr lang="en-US" altLang="ja-JP" dirty="0"/>
          </a:p>
          <a:p>
            <a:pPr lvl="1"/>
            <a:r>
              <a:rPr lang="ja-JP" altLang="en-US" dirty="0"/>
              <a:t>大学、高校などの異なる教育目的や環境に対応した学習支援システムや教育コンテンツを研究・開発する。</a:t>
            </a:r>
            <a:endParaRPr lang="en-US" altLang="ja-JP" dirty="0"/>
          </a:p>
          <a:p>
            <a:r>
              <a:rPr kumimoji="1" lang="ja-JP" altLang="en-US" dirty="0"/>
              <a:t>主な機能</a:t>
            </a:r>
            <a:endParaRPr kumimoji="1" lang="en-US" altLang="ja-JP" dirty="0"/>
          </a:p>
          <a:p>
            <a:pPr lvl="1"/>
            <a:r>
              <a:rPr lang="ja-JP" altLang="ja-JP" dirty="0"/>
              <a:t>問題解決型プログラミング学習</a:t>
            </a:r>
            <a:r>
              <a:rPr lang="ja-JP" altLang="en-US" dirty="0"/>
              <a:t>機能</a:t>
            </a:r>
            <a:endParaRPr lang="en-US" altLang="ja-JP" dirty="0"/>
          </a:p>
          <a:p>
            <a:pPr lvl="1"/>
            <a:r>
              <a:rPr lang="ja-JP" altLang="en-US" dirty="0"/>
              <a:t>エンタテインメント</a:t>
            </a:r>
            <a:r>
              <a:rPr lang="ja-JP" altLang="ja-JP" dirty="0"/>
              <a:t>的学習機能</a:t>
            </a:r>
            <a:endParaRPr lang="en-US" altLang="ja-JP" dirty="0"/>
          </a:p>
          <a:p>
            <a:pPr lvl="1"/>
            <a:r>
              <a:rPr lang="ja-JP" altLang="ja-JP" dirty="0"/>
              <a:t>ディスクトップ仮想化機能</a:t>
            </a:r>
            <a:endParaRPr lang="en-US" altLang="ja-JP" dirty="0"/>
          </a:p>
          <a:p>
            <a:pPr lvl="1"/>
            <a:r>
              <a:rPr lang="ja-JP" altLang="ja-JP" dirty="0"/>
              <a:t>データ（教育コンテンツ）仮想化機能</a:t>
            </a:r>
            <a:endParaRPr lang="en-US" altLang="ja-JP" dirty="0"/>
          </a:p>
        </p:txBody>
      </p:sp>
    </p:spTree>
    <p:extLst>
      <p:ext uri="{BB962C8B-B14F-4D97-AF65-F5344CB8AC3E}">
        <p14:creationId xmlns:p14="http://schemas.microsoft.com/office/powerpoint/2010/main" val="3139312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fontScale="92500"/>
          </a:bodyPr>
          <a:lstStyle/>
          <a:p>
            <a:r>
              <a:rPr lang="ja-JP" altLang="en-US" dirty="0"/>
              <a:t>面談方法</a:t>
            </a:r>
            <a:endParaRPr lang="en-US" altLang="ja-JP" dirty="0"/>
          </a:p>
          <a:p>
            <a:pPr lvl="1"/>
            <a:r>
              <a:rPr lang="ja-JP" altLang="en-US" dirty="0"/>
              <a:t>配属を希望するゼミの面談を必ず受けること</a:t>
            </a:r>
            <a:endParaRPr lang="en-US" altLang="ja-JP" dirty="0"/>
          </a:p>
          <a:p>
            <a:r>
              <a:rPr lang="ja-JP" altLang="en-US" dirty="0"/>
              <a:t>面談スケジュール</a:t>
            </a:r>
            <a:endParaRPr lang="en-US" altLang="ja-JP" dirty="0"/>
          </a:p>
          <a:p>
            <a:pPr lvl="1"/>
            <a:r>
              <a:rPr lang="ja-JP" altLang="en-US" dirty="0"/>
              <a:t>各教員研究室前に掲示する</a:t>
            </a:r>
            <a:endParaRPr lang="en-US" altLang="ja-JP" dirty="0"/>
          </a:p>
          <a:p>
            <a:r>
              <a:rPr lang="ja-JP" altLang="en-US" dirty="0"/>
              <a:t>面談場所</a:t>
            </a:r>
            <a:endParaRPr lang="en-US" altLang="zh-TW" dirty="0"/>
          </a:p>
          <a:p>
            <a:pPr lvl="1"/>
            <a:r>
              <a:rPr lang="zh-TW" altLang="en-US" dirty="0"/>
              <a:t>布広永示</a:t>
            </a:r>
            <a:r>
              <a:rPr lang="ja-JP" altLang="en-US" sz="1900" dirty="0"/>
              <a:t>（７号館４階</a:t>
            </a:r>
            <a:r>
              <a:rPr lang="en-US" altLang="ja-JP" sz="1900" dirty="0"/>
              <a:t>3404</a:t>
            </a:r>
            <a:r>
              <a:rPr lang="ja-JP" altLang="en-US" sz="1900" dirty="0"/>
              <a:t>階、</a:t>
            </a:r>
            <a:r>
              <a:rPr lang="en-US" altLang="ja-JP" sz="1900" dirty="0"/>
              <a:t>3424</a:t>
            </a:r>
            <a:r>
              <a:rPr lang="ja-JP" altLang="en-US" sz="1900" dirty="0"/>
              <a:t>学生研究室）</a:t>
            </a:r>
            <a:r>
              <a:rPr lang="en-US" altLang="ja-JP" sz="1900" dirty="0"/>
              <a:t>※</a:t>
            </a:r>
            <a:r>
              <a:rPr lang="ja-JP" altLang="en-US" sz="1900" dirty="0"/>
              <a:t>ゼミ生による面談可</a:t>
            </a:r>
            <a:endParaRPr lang="en-US" altLang="zh-TW" sz="1900" dirty="0"/>
          </a:p>
          <a:p>
            <a:pPr lvl="2"/>
            <a:r>
              <a:rPr lang="ja-JP" altLang="en-US" dirty="0"/>
              <a:t>システム開発、分散・並列</a:t>
            </a:r>
            <a:r>
              <a:rPr lang="ja-JP" altLang="en-US" dirty="0" smtClean="0"/>
              <a:t>処理、セキュリティインシデント解析</a:t>
            </a:r>
            <a:endParaRPr lang="en-US" altLang="zh-TW" dirty="0"/>
          </a:p>
          <a:p>
            <a:pPr lvl="1"/>
            <a:r>
              <a:rPr lang="zh-TW" altLang="en-US" dirty="0"/>
              <a:t>岸本頼紀</a:t>
            </a:r>
            <a:r>
              <a:rPr lang="ja-JP" altLang="en-US" sz="1900" dirty="0"/>
              <a:t>（</a:t>
            </a:r>
            <a:r>
              <a:rPr lang="zh-TW" altLang="en-US" sz="1900" dirty="0"/>
              <a:t>７号館</a:t>
            </a:r>
            <a:r>
              <a:rPr lang="en-US" altLang="zh-TW" sz="1900" dirty="0"/>
              <a:t>3</a:t>
            </a:r>
            <a:r>
              <a:rPr lang="zh-TW" altLang="en-US" sz="1900" dirty="0"/>
              <a:t>階</a:t>
            </a:r>
            <a:r>
              <a:rPr lang="en-US" altLang="zh-TW" sz="1900" dirty="0"/>
              <a:t>3302</a:t>
            </a:r>
            <a:r>
              <a:rPr lang="zh-TW" altLang="en-US" sz="1900" dirty="0"/>
              <a:t>研究室</a:t>
            </a:r>
            <a:r>
              <a:rPr lang="ja-JP" altLang="en-US" sz="1900" dirty="0"/>
              <a:t>）</a:t>
            </a:r>
            <a:endParaRPr lang="en-US" altLang="zh-TW" sz="1900" dirty="0"/>
          </a:p>
          <a:p>
            <a:pPr lvl="2"/>
            <a:r>
              <a:rPr lang="ja-JP" altLang="en-US" dirty="0"/>
              <a:t>ソースコード解析、プロジェクトマネージメント、</a:t>
            </a:r>
            <a:r>
              <a:rPr lang="en-US" altLang="ja-JP" dirty="0"/>
              <a:t>Web</a:t>
            </a:r>
            <a:r>
              <a:rPr lang="ja-JP" altLang="en-US" dirty="0"/>
              <a:t>デザイン</a:t>
            </a:r>
            <a:endParaRPr lang="en-US" altLang="ja-JP" dirty="0"/>
          </a:p>
          <a:p>
            <a:pPr lvl="1"/>
            <a:r>
              <a:rPr lang="ja-JP" altLang="en-US" dirty="0"/>
              <a:t>河野義広</a:t>
            </a:r>
            <a:r>
              <a:rPr lang="ja-JP" altLang="en-US" sz="1900" dirty="0"/>
              <a:t>（</a:t>
            </a:r>
            <a:r>
              <a:rPr lang="en-US" altLang="ja-JP" sz="1900" dirty="0"/>
              <a:t>7</a:t>
            </a:r>
            <a:r>
              <a:rPr lang="ja-JP" altLang="en-US" sz="1900" dirty="0"/>
              <a:t>号館</a:t>
            </a:r>
            <a:r>
              <a:rPr lang="en-US" altLang="ja-JP" sz="1900" dirty="0"/>
              <a:t>3</a:t>
            </a:r>
            <a:r>
              <a:rPr lang="ja-JP" altLang="en-US" sz="1900" dirty="0"/>
              <a:t>階</a:t>
            </a:r>
            <a:r>
              <a:rPr lang="en-US" altLang="ja-JP" sz="1900" dirty="0"/>
              <a:t>3321</a:t>
            </a:r>
            <a:r>
              <a:rPr lang="ja-JP" altLang="en-US" sz="1900" dirty="0"/>
              <a:t>研究室）</a:t>
            </a:r>
            <a:r>
              <a:rPr lang="en-US" altLang="ja-JP" sz="1900" dirty="0"/>
              <a:t>※</a:t>
            </a:r>
            <a:r>
              <a:rPr lang="ja-JP" altLang="en-US" sz="1900" dirty="0"/>
              <a:t>ゼミ生による面談可</a:t>
            </a:r>
            <a:endParaRPr lang="en-US" altLang="ja-JP" sz="1900" dirty="0"/>
          </a:p>
          <a:p>
            <a:pPr lvl="2"/>
            <a:r>
              <a:rPr lang="en-US" altLang="ja-JP" dirty="0"/>
              <a:t>Web</a:t>
            </a:r>
            <a:r>
              <a:rPr lang="ja-JP" altLang="en-US" dirty="0"/>
              <a:t>システム開発、仮想化技術</a:t>
            </a:r>
            <a:endParaRPr lang="en-US" altLang="ja-JP" dirty="0"/>
          </a:p>
          <a:p>
            <a:pPr marL="576000" lvl="1" indent="0">
              <a:buNone/>
            </a:pPr>
            <a:r>
              <a:rPr lang="en-US" altLang="ja-JP" dirty="0" smtClean="0"/>
              <a:t>  </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p:txBody>
      </p:sp>
    </p:spTree>
    <p:extLst>
      <p:ext uri="{BB962C8B-B14F-4D97-AF65-F5344CB8AC3E}">
        <p14:creationId xmlns:p14="http://schemas.microsoft.com/office/powerpoint/2010/main" val="297414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生物情報処理</a:t>
            </a:r>
            <a:r>
              <a:rPr lang="en-US" altLang="ja-JP" dirty="0"/>
              <a:t/>
            </a:r>
            <a:br>
              <a:rPr lang="en-US" altLang="ja-JP" dirty="0"/>
            </a:br>
            <a:r>
              <a:rPr lang="ja-JP" altLang="en-US" sz="4000" dirty="0"/>
              <a:t>～生き物に学ぶ、生き物を知る～</a:t>
            </a:r>
            <a:endParaRPr kumimoji="1" lang="ja-JP" altLang="en-US" sz="4000" dirty="0"/>
          </a:p>
        </p:txBody>
      </p:sp>
      <p:sp>
        <p:nvSpPr>
          <p:cNvPr id="5" name="サブタイトル 4"/>
          <p:cNvSpPr>
            <a:spLocks noGrp="1"/>
          </p:cNvSpPr>
          <p:nvPr>
            <p:ph type="subTitle" idx="1"/>
          </p:nvPr>
        </p:nvSpPr>
        <p:spPr/>
        <p:txBody>
          <a:bodyPr anchor="b"/>
          <a:lstStyle/>
          <a:p>
            <a:r>
              <a:rPr lang="ja-JP" altLang="en-US" dirty="0"/>
              <a:t>北風和久［システム開発］</a:t>
            </a:r>
          </a:p>
        </p:txBody>
      </p:sp>
    </p:spTree>
    <p:extLst>
      <p:ext uri="{BB962C8B-B14F-4D97-AF65-F5344CB8AC3E}">
        <p14:creationId xmlns:p14="http://schemas.microsoft.com/office/powerpoint/2010/main" val="215911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研究概要</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a:t>目的</a:t>
            </a:r>
            <a:endParaRPr lang="en-US" altLang="ja-JP" dirty="0"/>
          </a:p>
          <a:p>
            <a:pPr lvl="1"/>
            <a:r>
              <a:rPr lang="ja-JP" altLang="en-US" dirty="0"/>
              <a:t>生物が生きるために行なっている様々な営みを真似ることによって、新しい情報処理の仕組みを考える。</a:t>
            </a:r>
            <a:endParaRPr lang="en-US" altLang="ja-JP" dirty="0"/>
          </a:p>
          <a:p>
            <a:r>
              <a:rPr lang="ja-JP" altLang="en-US" dirty="0"/>
              <a:t>具体例</a:t>
            </a:r>
            <a:endParaRPr lang="en-US" altLang="ja-JP" dirty="0"/>
          </a:p>
          <a:p>
            <a:pPr lvl="1"/>
            <a:r>
              <a:rPr lang="ja-JP" altLang="en-US" dirty="0"/>
              <a:t>進化計算</a:t>
            </a:r>
            <a:endParaRPr lang="en-US" altLang="ja-JP" dirty="0"/>
          </a:p>
          <a:p>
            <a:pPr lvl="1"/>
            <a:r>
              <a:rPr lang="ja-JP" altLang="en-US" dirty="0"/>
              <a:t>免疫アルゴリズム</a:t>
            </a:r>
            <a:endParaRPr lang="en-US" altLang="ja-JP" dirty="0"/>
          </a:p>
          <a:p>
            <a:pPr lvl="1"/>
            <a:r>
              <a:rPr lang="ja-JP" altLang="en-US" dirty="0"/>
              <a:t>植物の発生モデル</a:t>
            </a:r>
            <a:endParaRPr lang="en-US" altLang="ja-JP" dirty="0"/>
          </a:p>
          <a:p>
            <a:pPr lvl="1"/>
            <a:r>
              <a:rPr lang="ja-JP" altLang="en-US" dirty="0"/>
              <a:t>蟻の行動モデル</a:t>
            </a:r>
            <a:endParaRPr lang="en-US" altLang="ja-JP" dirty="0"/>
          </a:p>
          <a:p>
            <a:pPr lvl="1"/>
            <a:r>
              <a:rPr lang="ja-JP" altLang="en-US" dirty="0"/>
              <a:t>人工生命</a:t>
            </a:r>
            <a:endParaRPr lang="en-US" altLang="ja-JP" dirty="0"/>
          </a:p>
          <a:p>
            <a:pPr lvl="1"/>
            <a:r>
              <a:rPr lang="ja-JP" altLang="en-US" dirty="0"/>
              <a:t>人工生態系</a:t>
            </a:r>
            <a:endParaRPr kumimoji="1" lang="ja-JP" altLang="en-US" dirty="0"/>
          </a:p>
        </p:txBody>
      </p:sp>
    </p:spTree>
    <p:extLst>
      <p:ext uri="{BB962C8B-B14F-4D97-AF65-F5344CB8AC3E}">
        <p14:creationId xmlns:p14="http://schemas.microsoft.com/office/powerpoint/2010/main" val="134208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分担と専門分野</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北風和久（システム開発コース）</a:t>
            </a:r>
            <a:endParaRPr lang="en-US" altLang="ja-JP" dirty="0"/>
          </a:p>
          <a:p>
            <a:pPr lvl="1"/>
            <a:r>
              <a:rPr lang="ja-JP" altLang="en-US" dirty="0"/>
              <a:t>生物情報論（単独プロジェクト）</a:t>
            </a:r>
            <a:endParaRPr kumimoji="1" lang="ja-JP" altLang="en-US" dirty="0"/>
          </a:p>
        </p:txBody>
      </p:sp>
    </p:spTree>
    <p:extLst>
      <p:ext uri="{BB962C8B-B14F-4D97-AF65-F5344CB8AC3E}">
        <p14:creationId xmlns:p14="http://schemas.microsoft.com/office/powerpoint/2010/main" val="177386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a:bodyPr>
          <a:lstStyle/>
          <a:p>
            <a:r>
              <a:rPr lang="ja-JP" altLang="en-US" dirty="0"/>
              <a:t>面談方法</a:t>
            </a:r>
            <a:endParaRPr lang="en-US" altLang="ja-JP" dirty="0"/>
          </a:p>
          <a:p>
            <a:pPr lvl="1"/>
            <a:r>
              <a:rPr lang="ja-JP" altLang="ja-JP" dirty="0">
                <a:solidFill>
                  <a:schemeClr val="tx1"/>
                </a:solidFill>
              </a:rPr>
              <a:t>ゼミ生による面談</a:t>
            </a:r>
            <a:r>
              <a:rPr lang="ja-JP" altLang="en-US" dirty="0">
                <a:solidFill>
                  <a:schemeClr val="tx1"/>
                </a:solidFill>
              </a:rPr>
              <a:t>は</a:t>
            </a:r>
            <a:r>
              <a:rPr lang="ja-JP" altLang="en-US" dirty="0" err="1">
                <a:solidFill>
                  <a:schemeClr val="tx1"/>
                </a:solidFill>
              </a:rPr>
              <a:t>無し</a:t>
            </a:r>
            <a:endParaRPr lang="en-US" altLang="ja-JP" dirty="0">
              <a:solidFill>
                <a:schemeClr val="tx1"/>
              </a:solidFill>
            </a:endParaRPr>
          </a:p>
          <a:p>
            <a:pPr lvl="1"/>
            <a:r>
              <a:rPr lang="ja-JP" altLang="en-US" dirty="0"/>
              <a:t>担当教員の面談を必ず受けること</a:t>
            </a:r>
            <a:endParaRPr lang="en-US" altLang="ja-JP" dirty="0">
              <a:solidFill>
                <a:schemeClr val="tx1"/>
              </a:solidFill>
            </a:endParaRPr>
          </a:p>
          <a:p>
            <a:r>
              <a:rPr lang="ja-JP" altLang="en-US" dirty="0"/>
              <a:t>面談スケジュール</a:t>
            </a:r>
            <a:endParaRPr lang="en-US" altLang="ja-JP" dirty="0"/>
          </a:p>
          <a:p>
            <a:pPr lvl="1"/>
            <a:r>
              <a:rPr lang="ja-JP" altLang="en-US" dirty="0"/>
              <a:t>教員研究室前に掲示する</a:t>
            </a:r>
            <a:endParaRPr lang="en-US" altLang="ja-JP" dirty="0"/>
          </a:p>
          <a:p>
            <a:r>
              <a:rPr lang="ja-JP" altLang="en-US" dirty="0"/>
              <a:t>面談場所</a:t>
            </a:r>
            <a:endParaRPr lang="en-US" altLang="zh-TW" dirty="0"/>
          </a:p>
          <a:p>
            <a:pPr lvl="1"/>
            <a:r>
              <a:rPr lang="zh-TW" altLang="en-US" dirty="0"/>
              <a:t>北風和久</a:t>
            </a:r>
            <a:r>
              <a:rPr lang="ja-JP" altLang="en-US" sz="1900" dirty="0"/>
              <a:t>（７号館４階</a:t>
            </a:r>
            <a:r>
              <a:rPr lang="en-US" altLang="ja-JP" sz="1900" dirty="0"/>
              <a:t>3402</a:t>
            </a:r>
            <a:r>
              <a:rPr lang="ja-JP" altLang="en-US" sz="1900" dirty="0"/>
              <a:t>研究室、</a:t>
            </a:r>
            <a:r>
              <a:rPr lang="en-US" altLang="ja-JP" sz="1900" dirty="0"/>
              <a:t>3424</a:t>
            </a:r>
            <a:r>
              <a:rPr lang="ja-JP" altLang="en-US" sz="1900" dirty="0"/>
              <a:t>学生研究室）</a:t>
            </a:r>
            <a:endParaRPr lang="en-US" altLang="zh-TW" sz="1900" dirty="0"/>
          </a:p>
          <a:p>
            <a:pPr lvl="2"/>
            <a:r>
              <a:rPr lang="ja-JP" altLang="ja-JP" dirty="0">
                <a:solidFill>
                  <a:schemeClr val="tx1"/>
                </a:solidFill>
              </a:rPr>
              <a:t>生物情報論</a:t>
            </a:r>
            <a:endParaRPr lang="en-US" altLang="zh-TW" dirty="0"/>
          </a:p>
        </p:txBody>
      </p:sp>
    </p:spTree>
    <p:extLst>
      <p:ext uri="{BB962C8B-B14F-4D97-AF65-F5344CB8AC3E}">
        <p14:creationId xmlns:p14="http://schemas.microsoft.com/office/powerpoint/2010/main" val="342322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a:t>地域活性化</a:t>
            </a:r>
            <a:r>
              <a:rPr lang="en-US" altLang="ja-JP" dirty="0"/>
              <a:t/>
            </a:r>
            <a:br>
              <a:rPr lang="en-US" altLang="ja-JP" dirty="0"/>
            </a:br>
            <a:r>
              <a:rPr lang="en-US" altLang="ja-JP" dirty="0"/>
              <a:t>Web</a:t>
            </a:r>
            <a:r>
              <a:rPr lang="ja-JP" altLang="en-US" dirty="0"/>
              <a:t>システム</a:t>
            </a:r>
            <a:r>
              <a:rPr lang="en-US" altLang="ja-JP" dirty="0"/>
              <a:t/>
            </a:r>
            <a:br>
              <a:rPr lang="en-US" altLang="ja-JP" dirty="0"/>
            </a:br>
            <a:endParaRPr lang="ja-JP" altLang="en-US" dirty="0"/>
          </a:p>
        </p:txBody>
      </p:sp>
      <p:sp>
        <p:nvSpPr>
          <p:cNvPr id="5" name="サブタイトル 4"/>
          <p:cNvSpPr>
            <a:spLocks noGrp="1"/>
          </p:cNvSpPr>
          <p:nvPr>
            <p:ph type="subTitle" idx="1"/>
          </p:nvPr>
        </p:nvSpPr>
        <p:spPr/>
        <p:txBody>
          <a:bodyPr anchor="b"/>
          <a:lstStyle/>
          <a:p>
            <a:r>
              <a:rPr lang="ja-JP" altLang="en-US" dirty="0"/>
              <a:t>河野義広［システム開発］</a:t>
            </a:r>
            <a:endParaRPr lang="en-US" altLang="ja-JP" dirty="0"/>
          </a:p>
          <a:p>
            <a:r>
              <a:rPr kumimoji="1" lang="ja-JP" altLang="en-US" dirty="0"/>
              <a:t>堂下浩</a:t>
            </a:r>
            <a:r>
              <a:rPr lang="ja-JP" altLang="en-US" dirty="0"/>
              <a:t>［会計・金融］</a:t>
            </a:r>
            <a:endParaRPr lang="en-US" altLang="ja-JP" dirty="0"/>
          </a:p>
          <a:p>
            <a:r>
              <a:rPr lang="ja-JP" altLang="en-US" dirty="0"/>
              <a:t>池田幸代［起業・商品開発］</a:t>
            </a:r>
            <a:endParaRPr kumimoji="1" lang="en-US" altLang="ja-JP" dirty="0"/>
          </a:p>
        </p:txBody>
      </p:sp>
    </p:spTree>
    <p:extLst>
      <p:ext uri="{BB962C8B-B14F-4D97-AF65-F5344CB8AC3E}">
        <p14:creationId xmlns:p14="http://schemas.microsoft.com/office/powerpoint/2010/main" val="75105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地域活性化のための</a:t>
            </a:r>
            <a:r>
              <a:rPr kumimoji="1" lang="en-US" altLang="ja-JP" dirty="0"/>
              <a:t>Web</a:t>
            </a:r>
            <a:r>
              <a:rPr kumimoji="1" lang="ja-JP" altLang="en-US" dirty="0"/>
              <a:t>システム</a:t>
            </a:r>
          </a:p>
        </p:txBody>
      </p:sp>
      <p:sp>
        <p:nvSpPr>
          <p:cNvPr id="3" name="コンテンツ プレースホルダー 2"/>
          <p:cNvSpPr>
            <a:spLocks noGrp="1"/>
          </p:cNvSpPr>
          <p:nvPr>
            <p:ph sz="quarter" idx="13"/>
          </p:nvPr>
        </p:nvSpPr>
        <p:spPr/>
        <p:txBody>
          <a:bodyPr>
            <a:normAutofit/>
          </a:bodyPr>
          <a:lstStyle/>
          <a:p>
            <a:r>
              <a:rPr kumimoji="1" lang="ja-JP" altLang="en-US" dirty="0"/>
              <a:t>目的</a:t>
            </a:r>
            <a:endParaRPr kumimoji="1" lang="en-US" altLang="ja-JP" dirty="0"/>
          </a:p>
          <a:p>
            <a:pPr lvl="1"/>
            <a:r>
              <a:rPr lang="en-US" altLang="ja-JP" dirty="0"/>
              <a:t>IT</a:t>
            </a:r>
            <a:r>
              <a:rPr lang="ja-JP" altLang="en-US" dirty="0"/>
              <a:t>を活用した</a:t>
            </a:r>
            <a:r>
              <a:rPr lang="ja-JP" altLang="en-US" dirty="0">
                <a:solidFill>
                  <a:srgbClr val="FF0000"/>
                </a:solidFill>
              </a:rPr>
              <a:t>地域活性化</a:t>
            </a:r>
            <a:r>
              <a:rPr lang="ja-JP" altLang="en-US" dirty="0"/>
              <a:t>とその要件を探る</a:t>
            </a:r>
            <a:endParaRPr lang="en-US" altLang="ja-JP" dirty="0"/>
          </a:p>
          <a:p>
            <a:pPr lvl="2"/>
            <a:r>
              <a:rPr lang="ja-JP" altLang="en-US" b="1" dirty="0"/>
              <a:t>市民協働型</a:t>
            </a:r>
            <a:r>
              <a:rPr lang="ja-JP" altLang="en-US" dirty="0"/>
              <a:t>のまちづくりと</a:t>
            </a:r>
            <a:r>
              <a:rPr lang="ja-JP" altLang="en-US" b="1" dirty="0"/>
              <a:t>情報発信</a:t>
            </a:r>
            <a:r>
              <a:rPr lang="ja-JP" altLang="en-US" dirty="0"/>
              <a:t>がテーマ</a:t>
            </a:r>
            <a:endParaRPr lang="en-US" altLang="ja-JP" dirty="0"/>
          </a:p>
          <a:p>
            <a:pPr lvl="2"/>
            <a:r>
              <a:rPr lang="ja-JP" altLang="en-US" dirty="0"/>
              <a:t>対象地域：千葉市若葉区・花見川区、四街道市、香取市佐原</a:t>
            </a:r>
          </a:p>
          <a:p>
            <a:pPr lvl="2"/>
            <a:endParaRPr kumimoji="1" lang="en-US" altLang="ja-JP" dirty="0"/>
          </a:p>
          <a:p>
            <a:r>
              <a:rPr lang="ja-JP" altLang="en-US" dirty="0"/>
              <a:t>方法</a:t>
            </a:r>
            <a:endParaRPr lang="en-US" altLang="ja-JP" dirty="0"/>
          </a:p>
          <a:p>
            <a:pPr lvl="1"/>
            <a:r>
              <a:rPr lang="ja-JP" altLang="en-US" dirty="0"/>
              <a:t>「ちば </a:t>
            </a:r>
            <a:r>
              <a:rPr lang="en-US" altLang="ja-JP" dirty="0"/>
              <a:t>Active!</a:t>
            </a:r>
            <a:r>
              <a:rPr lang="ja-JP" altLang="en-US" dirty="0"/>
              <a:t>」の運用・開発</a:t>
            </a:r>
            <a:endParaRPr lang="en-US" altLang="ja-JP" dirty="0"/>
          </a:p>
          <a:p>
            <a:pPr lvl="2"/>
            <a:r>
              <a:rPr lang="ja-JP" altLang="en-US" dirty="0"/>
              <a:t>地域と情報大のヒト・モノ・コトを記憶する</a:t>
            </a:r>
            <a:r>
              <a:rPr lang="en-US" altLang="ja-JP" dirty="0"/>
              <a:t>Web </a:t>
            </a:r>
            <a:r>
              <a:rPr lang="ja-JP" altLang="en-US" dirty="0"/>
              <a:t>サイト</a:t>
            </a:r>
            <a:endParaRPr lang="en-US" altLang="ja-JP" dirty="0"/>
          </a:p>
          <a:p>
            <a:pPr lvl="2"/>
            <a:r>
              <a:rPr lang="ja-JP" altLang="en-US" dirty="0"/>
              <a:t>各地の取材・記事執筆</a:t>
            </a:r>
            <a:endParaRPr lang="en-US" altLang="ja-JP" dirty="0"/>
          </a:p>
          <a:p>
            <a:pPr lvl="1"/>
            <a:r>
              <a:rPr lang="ja-JP" altLang="en-US" dirty="0"/>
              <a:t>こどものまちの企画・運営</a:t>
            </a:r>
            <a:endParaRPr lang="en-US" altLang="ja-JP" dirty="0"/>
          </a:p>
          <a:p>
            <a:pPr lvl="2"/>
            <a:r>
              <a:rPr kumimoji="1" lang="ja-JP" altLang="en-US" dirty="0"/>
              <a:t>子ども達の手による箱庭の町の運営（市役所、警察、お店など）</a:t>
            </a:r>
            <a:endParaRPr kumimoji="1" lang="en-US" altLang="ja-JP" dirty="0"/>
          </a:p>
          <a:p>
            <a:pPr lvl="2"/>
            <a:r>
              <a:rPr lang="ja-JP" altLang="en-US" dirty="0"/>
              <a:t>小学生と接しながら企画のサポート</a:t>
            </a:r>
            <a:endParaRPr kumimoji="1" lang="en-US" altLang="ja-JP" dirty="0"/>
          </a:p>
          <a:p>
            <a:pPr lvl="2"/>
            <a:r>
              <a:rPr lang="ja-JP" altLang="en-US" dirty="0"/>
              <a:t>課題解決のシステム開発（</a:t>
            </a:r>
            <a:r>
              <a:rPr lang="en-US" altLang="ja-JP" dirty="0"/>
              <a:t>IT</a:t>
            </a:r>
            <a:r>
              <a:rPr lang="ja-JP" altLang="en-US" dirty="0"/>
              <a:t>すごろく、お仕事タイムカードなど）</a:t>
            </a:r>
            <a:endParaRPr kumimoji="1" lang="en-US" altLang="ja-JP" dirty="0"/>
          </a:p>
          <a:p>
            <a:pPr lvl="2"/>
            <a:endParaRPr kumimoji="1" lang="en-US" altLang="ja-JP" dirty="0"/>
          </a:p>
          <a:p>
            <a:pPr lvl="2"/>
            <a:endParaRPr kumimoji="1" lang="ja-JP" altLang="en-US" dirty="0"/>
          </a:p>
        </p:txBody>
      </p:sp>
    </p:spTree>
    <p:extLst>
      <p:ext uri="{BB962C8B-B14F-4D97-AF65-F5344CB8AC3E}">
        <p14:creationId xmlns:p14="http://schemas.microsoft.com/office/powerpoint/2010/main" val="395641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ちば </a:t>
            </a:r>
            <a:r>
              <a:rPr lang="en-US" altLang="ja-JP" dirty="0"/>
              <a:t>Active!</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地域と情報大のヒト・モノ・コトを記憶する </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8388424" cy="4403923"/>
          </a:xfrm>
          <a:prstGeom prst="rect">
            <a:avLst/>
          </a:prstGeom>
        </p:spPr>
      </p:pic>
      <p:sp>
        <p:nvSpPr>
          <p:cNvPr id="6" name="テキスト ボックス 5"/>
          <p:cNvSpPr txBox="1"/>
          <p:nvPr/>
        </p:nvSpPr>
        <p:spPr>
          <a:xfrm>
            <a:off x="1979712" y="5926162"/>
            <a:ext cx="6077716" cy="1077218"/>
          </a:xfrm>
          <a:prstGeom prst="rect">
            <a:avLst/>
          </a:prstGeom>
          <a:noFill/>
        </p:spPr>
        <p:txBody>
          <a:bodyPr wrap="square" rtlCol="0">
            <a:spAutoFit/>
          </a:bodyPr>
          <a:lstStyle/>
          <a:p>
            <a:r>
              <a:rPr kumimoji="1" lang="en-US" altLang="ja-JP" sz="3200" dirty="0">
                <a:latin typeface="Segoe UI" panose="020B0502040204020203" pitchFamily="34" charset="0"/>
                <a:cs typeface="Segoe UI" panose="020B0502040204020203" pitchFamily="34" charset="0"/>
                <a:hlinkClick r:id="rId3"/>
              </a:rPr>
              <a:t>http://chiba-active.tuis.ac.jp/</a:t>
            </a:r>
            <a:endParaRPr kumimoji="1" lang="en-US" altLang="ja-JP" sz="3200" dirty="0">
              <a:latin typeface="Segoe UI" panose="020B0502040204020203" pitchFamily="34" charset="0"/>
              <a:cs typeface="Segoe UI" panose="020B0502040204020203" pitchFamily="34" charset="0"/>
            </a:endParaRPr>
          </a:p>
          <a:p>
            <a:endParaRPr kumimoji="1" lang="ja-JP" alt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556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吉岡こどものまち </a:t>
            </a:r>
            <a:r>
              <a:rPr kumimoji="1" lang="en-US" altLang="ja-JP" dirty="0"/>
              <a:t>2016</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a:t>日時：</a:t>
            </a:r>
            <a:r>
              <a:rPr kumimoji="1" lang="en-US" altLang="ja-JP" dirty="0"/>
              <a:t>2016</a:t>
            </a:r>
            <a:r>
              <a:rPr kumimoji="1" lang="ja-JP" altLang="en-US" dirty="0"/>
              <a:t>年</a:t>
            </a:r>
            <a:r>
              <a:rPr kumimoji="1" lang="en-US" altLang="ja-JP" dirty="0"/>
              <a:t>8</a:t>
            </a:r>
            <a:r>
              <a:rPr kumimoji="1" lang="ja-JP" altLang="en-US" dirty="0"/>
              <a:t>月</a:t>
            </a:r>
            <a:r>
              <a:rPr kumimoji="1" lang="en-US" altLang="ja-JP" dirty="0"/>
              <a:t>25</a:t>
            </a:r>
            <a:r>
              <a:rPr kumimoji="1" lang="ja-JP" altLang="en-US" dirty="0"/>
              <a:t>日（木）</a:t>
            </a:r>
            <a:endParaRPr kumimoji="1" lang="en-US" altLang="ja-JP" dirty="0"/>
          </a:p>
          <a:p>
            <a:r>
              <a:rPr kumimoji="1" lang="ja-JP" altLang="en-US" dirty="0"/>
              <a:t>場所：四街道市吉岡近隣公園</a:t>
            </a:r>
          </a:p>
        </p:txBody>
      </p:sp>
      <p:pic>
        <p:nvPicPr>
          <p:cNvPr id="5" name="コンテンツ プレースホルダ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 y="2040806"/>
            <a:ext cx="5146668" cy="290036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655045"/>
            <a:ext cx="5061947" cy="2852618"/>
          </a:xfrm>
          <a:prstGeom prst="rect">
            <a:avLst/>
          </a:prstGeom>
        </p:spPr>
      </p:pic>
    </p:spTree>
    <p:extLst>
      <p:ext uri="{BB962C8B-B14F-4D97-AF65-F5344CB8AC3E}">
        <p14:creationId xmlns:p14="http://schemas.microsoft.com/office/powerpoint/2010/main" val="116221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学びの目的</a:t>
            </a:r>
          </a:p>
        </p:txBody>
      </p:sp>
      <p:sp>
        <p:nvSpPr>
          <p:cNvPr id="3" name="コンテンツ プレースホルダー 2"/>
          <p:cNvSpPr>
            <a:spLocks noGrp="1"/>
          </p:cNvSpPr>
          <p:nvPr>
            <p:ph sz="quarter" idx="13"/>
          </p:nvPr>
        </p:nvSpPr>
        <p:spPr/>
        <p:txBody>
          <a:bodyPr/>
          <a:lstStyle/>
          <a:p>
            <a:r>
              <a:rPr kumimoji="1" lang="ja-JP" altLang="en-US" dirty="0"/>
              <a:t>地域目線での情報発信</a:t>
            </a:r>
            <a:endParaRPr kumimoji="1" lang="en-US" altLang="ja-JP" dirty="0"/>
          </a:p>
          <a:p>
            <a:pPr lvl="1"/>
            <a:r>
              <a:rPr lang="ja-JP" altLang="en-US" dirty="0"/>
              <a:t>地域に溶け込み人脈作り</a:t>
            </a:r>
            <a:endParaRPr kumimoji="1" lang="en-US" altLang="ja-JP" dirty="0"/>
          </a:p>
          <a:p>
            <a:pPr lvl="1"/>
            <a:r>
              <a:rPr lang="ja-JP" altLang="en-US" dirty="0"/>
              <a:t>地域での情報発信のスキル向上</a:t>
            </a:r>
            <a:endParaRPr lang="en-US" altLang="ja-JP" dirty="0"/>
          </a:p>
          <a:p>
            <a:pPr lvl="2"/>
            <a:endParaRPr lang="en-US" altLang="ja-JP" dirty="0"/>
          </a:p>
          <a:p>
            <a:r>
              <a:rPr kumimoji="1" lang="ja-JP" altLang="en-US" dirty="0"/>
              <a:t>グループでの開発・運用</a:t>
            </a:r>
            <a:endParaRPr kumimoji="1" lang="en-US" altLang="ja-JP" dirty="0"/>
          </a:p>
          <a:p>
            <a:pPr lvl="1"/>
            <a:r>
              <a:rPr lang="ja-JP" altLang="en-US" dirty="0"/>
              <a:t>ハッカソンでの開発スキル向上</a:t>
            </a:r>
            <a:endParaRPr lang="en-US" altLang="ja-JP" dirty="0"/>
          </a:p>
          <a:p>
            <a:pPr lvl="1"/>
            <a:r>
              <a:rPr kumimoji="1" lang="ja-JP" altLang="en-US" dirty="0"/>
              <a:t>運用支援による地域での関係構築力向上</a:t>
            </a:r>
            <a:endParaRPr kumimoji="1" lang="en-US" altLang="ja-JP" dirty="0"/>
          </a:p>
          <a:p>
            <a:pPr lvl="2"/>
            <a:endParaRPr lang="en-US" altLang="ja-JP" dirty="0"/>
          </a:p>
          <a:p>
            <a:r>
              <a:rPr lang="ja-JP" altLang="en-US" dirty="0"/>
              <a:t>手離れのよい仕事</a:t>
            </a:r>
            <a:endParaRPr kumimoji="1" lang="en-US" altLang="ja-JP" dirty="0"/>
          </a:p>
          <a:p>
            <a:pPr lvl="1"/>
            <a:r>
              <a:rPr lang="ja-JP" altLang="en-US" dirty="0"/>
              <a:t>自分の手から離すことの大切さ</a:t>
            </a:r>
            <a:endParaRPr lang="en-US" altLang="ja-JP" dirty="0"/>
          </a:p>
          <a:p>
            <a:pPr lvl="1"/>
            <a:r>
              <a:rPr lang="ja-JP" altLang="en-US" dirty="0"/>
              <a:t>地域</a:t>
            </a:r>
            <a:r>
              <a:rPr kumimoji="1" lang="ja-JP" altLang="en-US" dirty="0"/>
              <a:t>の人達が自分達で情報発信できること</a:t>
            </a:r>
            <a:endParaRPr kumimoji="1" lang="en-US" altLang="ja-JP" dirty="0"/>
          </a:p>
        </p:txBody>
      </p:sp>
    </p:spTree>
    <p:extLst>
      <p:ext uri="{BB962C8B-B14F-4D97-AF65-F5344CB8AC3E}">
        <p14:creationId xmlns:p14="http://schemas.microsoft.com/office/powerpoint/2010/main" val="336079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プログラミング学習支援システム開発</a:t>
            </a:r>
            <a:r>
              <a:rPr lang="en-US" altLang="ja-JP" sz="3200" dirty="0"/>
              <a:t>Project</a:t>
            </a:r>
            <a:endParaRPr kumimoji="1" lang="ja-JP" altLang="en-US" sz="3200" dirty="0"/>
          </a:p>
        </p:txBody>
      </p:sp>
      <p:sp>
        <p:nvSpPr>
          <p:cNvPr id="3" name="コンテンツ プレースホルダー 2"/>
          <p:cNvSpPr>
            <a:spLocks noGrp="1"/>
          </p:cNvSpPr>
          <p:nvPr>
            <p:ph sz="quarter" idx="13"/>
          </p:nvPr>
        </p:nvSpPr>
        <p:spPr>
          <a:xfrm>
            <a:off x="179512" y="1052736"/>
            <a:ext cx="8640960" cy="4752528"/>
          </a:xfrm>
        </p:spPr>
        <p:txBody>
          <a:bodyPr>
            <a:normAutofit/>
          </a:bodyPr>
          <a:lstStyle/>
          <a:p>
            <a:pPr marL="639763" indent="-547688"/>
            <a:r>
              <a:rPr lang="ja-JP" altLang="en-US" dirty="0"/>
              <a:t>特徴</a:t>
            </a:r>
            <a:endParaRPr lang="en-US" altLang="ja-JP" dirty="0"/>
          </a:p>
          <a:p>
            <a:pPr marL="630238" lvl="1" indent="-274638" algn="just">
              <a:spcBef>
                <a:spcPts val="1200"/>
              </a:spcBef>
            </a:pPr>
            <a:r>
              <a:rPr lang="ja-JP" altLang="ja-JP" dirty="0">
                <a:solidFill>
                  <a:schemeClr val="tx1"/>
                </a:solidFill>
              </a:rPr>
              <a:t>与えられた問題を読み取り、段階的に詳細化して解決策を立案していくことで問題解決能力を身に付け</a:t>
            </a:r>
            <a:r>
              <a:rPr lang="ja-JP" altLang="en-US" dirty="0">
                <a:solidFill>
                  <a:schemeClr val="tx1"/>
                </a:solidFill>
              </a:rPr>
              <a:t>る。</a:t>
            </a:r>
            <a:endParaRPr lang="en-US" altLang="ja-JP" dirty="0">
              <a:solidFill>
                <a:schemeClr val="tx1"/>
              </a:solidFill>
            </a:endParaRPr>
          </a:p>
          <a:p>
            <a:pPr marL="630238" lvl="1" indent="-274638" algn="just">
              <a:spcBef>
                <a:spcPts val="1200"/>
              </a:spcBef>
            </a:pPr>
            <a:r>
              <a:rPr lang="ja-JP" altLang="ja-JP" dirty="0">
                <a:solidFill>
                  <a:schemeClr val="tx1"/>
                </a:solidFill>
              </a:rPr>
              <a:t>立案した解決策をプログラミングによって検証していくことでプログラミング能力を身に付ける</a:t>
            </a:r>
            <a:r>
              <a:rPr lang="ja-JP" altLang="en-US" dirty="0">
                <a:solidFill>
                  <a:schemeClr val="tx1"/>
                </a:solidFill>
              </a:rPr>
              <a:t>。</a:t>
            </a:r>
            <a:endParaRPr lang="en-US" altLang="ja-JP" dirty="0">
              <a:solidFill>
                <a:schemeClr val="tx1"/>
              </a:solidFill>
            </a:endParaRPr>
          </a:p>
          <a:p>
            <a:pPr marL="630238" lvl="1" indent="-274638" algn="just">
              <a:spcBef>
                <a:spcPts val="1200"/>
              </a:spcBef>
            </a:pPr>
            <a:r>
              <a:rPr lang="ja-JP" altLang="ja-JP" dirty="0">
                <a:solidFill>
                  <a:schemeClr val="tx1"/>
                </a:solidFill>
              </a:rPr>
              <a:t>ゲーム感覚で演習課題に取り組むことができる</a:t>
            </a:r>
            <a:r>
              <a:rPr lang="ja-JP" altLang="en-US" dirty="0">
                <a:solidFill>
                  <a:schemeClr val="tx1"/>
                </a:solidFill>
              </a:rPr>
              <a:t>。</a:t>
            </a:r>
            <a:endParaRPr lang="en-US" altLang="ja-JP" dirty="0">
              <a:solidFill>
                <a:schemeClr val="tx1"/>
              </a:solidFill>
            </a:endParaRPr>
          </a:p>
          <a:p>
            <a:pPr marL="630238" lvl="1" indent="-274638" algn="just">
              <a:spcBef>
                <a:spcPts val="1200"/>
              </a:spcBef>
            </a:pPr>
            <a:r>
              <a:rPr lang="ja-JP" altLang="ja-JP" dirty="0">
                <a:solidFill>
                  <a:schemeClr val="tx1"/>
                </a:solidFill>
              </a:rPr>
              <a:t>教育現場で目標とする能力に合わせて演習課題を構成することができる</a:t>
            </a:r>
            <a:r>
              <a:rPr lang="ja-JP" altLang="en-US"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924506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fontScale="85000" lnSpcReduction="20000"/>
          </a:bodyPr>
          <a:lstStyle/>
          <a:p>
            <a:r>
              <a:rPr lang="ja-JP" altLang="en-US" dirty="0"/>
              <a:t>面談方法</a:t>
            </a:r>
            <a:endParaRPr lang="en-US" altLang="ja-JP" dirty="0"/>
          </a:p>
          <a:p>
            <a:pPr lvl="1"/>
            <a:r>
              <a:rPr lang="ja-JP" altLang="en-US" dirty="0"/>
              <a:t>配属を希望するゼミの面談を必ず受けること</a:t>
            </a:r>
            <a:endParaRPr lang="en-US" altLang="ja-JP" dirty="0"/>
          </a:p>
          <a:p>
            <a:pPr lvl="1"/>
            <a:r>
              <a:rPr lang="ja-JP" altLang="en-US" dirty="0"/>
              <a:t>プロジェクトとりまとめの河野の面談を必ず受けること</a:t>
            </a:r>
            <a:endParaRPr lang="en-US" altLang="ja-JP" dirty="0"/>
          </a:p>
          <a:p>
            <a:pPr lvl="1"/>
            <a:r>
              <a:rPr lang="ja-JP" altLang="en-US" dirty="0"/>
              <a:t>運用中の</a:t>
            </a:r>
            <a:r>
              <a:rPr lang="en-US" altLang="ja-JP" dirty="0"/>
              <a:t>Web</a:t>
            </a:r>
            <a:r>
              <a:rPr lang="ja-JP" altLang="en-US" dirty="0"/>
              <a:t>サイトを見ておくこと</a:t>
            </a:r>
            <a:endParaRPr lang="en-US" altLang="ja-JP" dirty="0"/>
          </a:p>
          <a:p>
            <a:pPr lvl="2"/>
            <a:r>
              <a:rPr lang="ja-JP" altLang="en-US" dirty="0"/>
              <a:t>ちば </a:t>
            </a:r>
            <a:r>
              <a:rPr lang="en-US" altLang="ja-JP" dirty="0"/>
              <a:t>Active!</a:t>
            </a:r>
            <a:r>
              <a:rPr lang="ja-JP" altLang="en-US" dirty="0"/>
              <a:t>：</a:t>
            </a:r>
            <a:r>
              <a:rPr lang="en-US" altLang="ja-JP" dirty="0">
                <a:hlinkClick r:id="rId2"/>
              </a:rPr>
              <a:t>http://chiba-active.tuis.ac.jp/</a:t>
            </a:r>
            <a:endParaRPr lang="en-US" altLang="ja-JP" dirty="0"/>
          </a:p>
          <a:p>
            <a:pPr lvl="2"/>
            <a:r>
              <a:rPr lang="ja-JP" altLang="en-US" dirty="0"/>
              <a:t>佐原ソーシャルライブラリ：</a:t>
            </a:r>
            <a:r>
              <a:rPr lang="en-US" altLang="ja-JP" dirty="0">
                <a:hlinkClick r:id="rId3"/>
              </a:rPr>
              <a:t>http://sawara-social.tuis.ac.jp/</a:t>
            </a:r>
            <a:endParaRPr lang="en-US" altLang="ja-JP" dirty="0"/>
          </a:p>
          <a:p>
            <a:pPr lvl="2"/>
            <a:r>
              <a:rPr lang="ja-JP" altLang="en-US" dirty="0"/>
              <a:t>花見川どっと</a:t>
            </a:r>
            <a:r>
              <a:rPr lang="en-US" altLang="ja-JP" dirty="0"/>
              <a:t>com</a:t>
            </a:r>
            <a:r>
              <a:rPr lang="ja-JP" altLang="en-US" dirty="0"/>
              <a:t>！：</a:t>
            </a:r>
            <a:r>
              <a:rPr lang="en-US" altLang="ja-JP" dirty="0">
                <a:hlinkClick r:id="rId4"/>
              </a:rPr>
              <a:t>https://</a:t>
            </a:r>
            <a:r>
              <a:rPr lang="en-US" altLang="ja-JP" dirty="0" err="1">
                <a:hlinkClick r:id="rId4"/>
              </a:rPr>
              <a:t>www.facebook.com</a:t>
            </a:r>
            <a:r>
              <a:rPr lang="en-US" altLang="ja-JP" dirty="0">
                <a:hlinkClick r:id="rId4"/>
              </a:rPr>
              <a:t>/</a:t>
            </a:r>
            <a:r>
              <a:rPr lang="en-US" altLang="ja-JP" dirty="0" err="1">
                <a:hlinkClick r:id="rId4"/>
              </a:rPr>
              <a:t>hanamigawacom</a:t>
            </a:r>
            <a:r>
              <a:rPr lang="en-US" altLang="ja-JP" dirty="0">
                <a:hlinkClick r:id="rId4"/>
              </a:rPr>
              <a:t>/</a:t>
            </a:r>
            <a:endParaRPr lang="en-US" altLang="ja-JP" dirty="0"/>
          </a:p>
          <a:p>
            <a:pPr lvl="1"/>
            <a:endParaRPr lang="en-US" altLang="ja-JP" dirty="0"/>
          </a:p>
          <a:p>
            <a:r>
              <a:rPr lang="ja-JP" altLang="en-US" dirty="0"/>
              <a:t>面談スケジュール</a:t>
            </a:r>
            <a:endParaRPr lang="en-US" altLang="ja-JP" dirty="0"/>
          </a:p>
          <a:p>
            <a:pPr lvl="1"/>
            <a:r>
              <a:rPr lang="ja-JP" altLang="en-US" dirty="0"/>
              <a:t>河野ゼミ </a:t>
            </a:r>
            <a:r>
              <a:rPr lang="en-US" altLang="ja-JP" dirty="0"/>
              <a:t>Web</a:t>
            </a:r>
            <a:r>
              <a:rPr lang="ja-JP" altLang="en-US" dirty="0"/>
              <a:t>サイトを参照すること</a:t>
            </a:r>
            <a:endParaRPr lang="en-US" altLang="ja-JP" dirty="0"/>
          </a:p>
          <a:p>
            <a:pPr lvl="2"/>
            <a:r>
              <a:rPr lang="en-US" altLang="ja-JP" dirty="0" smtClean="0"/>
              <a:t>URL</a:t>
            </a:r>
            <a:r>
              <a:rPr lang="ja-JP" altLang="en-US" dirty="0" smtClean="0"/>
              <a:t>：</a:t>
            </a:r>
            <a:r>
              <a:rPr lang="en-US" altLang="ja-JP" dirty="0">
                <a:hlinkClick r:id="rId5"/>
              </a:rPr>
              <a:t>http://</a:t>
            </a:r>
            <a:r>
              <a:rPr lang="en-US" altLang="ja-JP" dirty="0" err="1">
                <a:hlinkClick r:id="rId5"/>
              </a:rPr>
              <a:t>kawano-lab.tuis.ac.jp</a:t>
            </a:r>
            <a:r>
              <a:rPr lang="en-US" altLang="ja-JP" dirty="0" smtClean="0">
                <a:hlinkClick r:id="rId5"/>
              </a:rPr>
              <a:t>/</a:t>
            </a:r>
            <a:endParaRPr lang="en-US" altLang="ja-JP" dirty="0" smtClean="0"/>
          </a:p>
          <a:p>
            <a:pPr lvl="2"/>
            <a:r>
              <a:rPr lang="ja-JP" altLang="en-US" dirty="0" smtClean="0"/>
              <a:t>ゼミ</a:t>
            </a:r>
            <a:r>
              <a:rPr lang="en-US" altLang="ja-JP" dirty="0" smtClean="0"/>
              <a:t>FAQ</a:t>
            </a:r>
            <a:r>
              <a:rPr lang="ja-JP" altLang="en-US" dirty="0" smtClean="0"/>
              <a:t>集：</a:t>
            </a:r>
            <a:r>
              <a:rPr lang="en-US" altLang="ja-JP" dirty="0" smtClean="0">
                <a:hlinkClick r:id="rId6"/>
              </a:rPr>
              <a:t>https://</a:t>
            </a:r>
            <a:r>
              <a:rPr lang="en-US" altLang="ja-JP" dirty="0" err="1" smtClean="0">
                <a:hlinkClick r:id="rId6"/>
              </a:rPr>
              <a:t>goo.gl</a:t>
            </a:r>
            <a:r>
              <a:rPr lang="en-US" altLang="ja-JP" dirty="0" smtClean="0">
                <a:hlinkClick r:id="rId6"/>
              </a:rPr>
              <a:t>/</a:t>
            </a:r>
            <a:r>
              <a:rPr lang="en-US" altLang="ja-JP" dirty="0" err="1" smtClean="0">
                <a:hlinkClick r:id="rId6"/>
              </a:rPr>
              <a:t>TPnnLD</a:t>
            </a:r>
            <a:endParaRPr lang="en-US" altLang="ja-JP" dirty="0" smtClean="0"/>
          </a:p>
          <a:p>
            <a:pPr lvl="1"/>
            <a:endParaRPr lang="en-US" altLang="ja-JP" dirty="0"/>
          </a:p>
          <a:p>
            <a:r>
              <a:rPr lang="ja-JP" altLang="en-US" dirty="0"/>
              <a:t>面談場所</a:t>
            </a:r>
            <a:endParaRPr lang="en-US" altLang="zh-TW" dirty="0"/>
          </a:p>
          <a:p>
            <a:pPr lvl="1"/>
            <a:r>
              <a:rPr lang="ja-JP" altLang="en-US" dirty="0"/>
              <a:t>河野義広</a:t>
            </a:r>
            <a:r>
              <a:rPr lang="ja-JP" altLang="en-US" sz="1900" dirty="0"/>
              <a:t>（７号館</a:t>
            </a:r>
            <a:r>
              <a:rPr lang="en-US" altLang="ja-JP" sz="1900" dirty="0"/>
              <a:t>3</a:t>
            </a:r>
            <a:r>
              <a:rPr lang="ja-JP" altLang="en-US" sz="1900" dirty="0"/>
              <a:t>階 </a:t>
            </a:r>
            <a:r>
              <a:rPr lang="en-US" altLang="ja-JP" sz="1900" dirty="0"/>
              <a:t>3301</a:t>
            </a:r>
            <a:r>
              <a:rPr lang="ja-JP" altLang="en-US" sz="1900" dirty="0"/>
              <a:t>研究室、</a:t>
            </a:r>
            <a:r>
              <a:rPr lang="en-US" altLang="ja-JP" sz="1900" dirty="0"/>
              <a:t>3321</a:t>
            </a:r>
            <a:r>
              <a:rPr lang="ja-JP" altLang="en-US" sz="1900" dirty="0"/>
              <a:t>学生研究室）</a:t>
            </a:r>
            <a:r>
              <a:rPr lang="en-US" altLang="ja-JP" sz="1900" dirty="0"/>
              <a:t> ※</a:t>
            </a:r>
            <a:r>
              <a:rPr lang="ja-JP" altLang="en-US" sz="1900" dirty="0"/>
              <a:t>ゼミ生による面談可</a:t>
            </a:r>
            <a:endParaRPr lang="en-US" altLang="zh-TW" sz="1900" dirty="0"/>
          </a:p>
          <a:p>
            <a:pPr lvl="2"/>
            <a:r>
              <a:rPr lang="en-US" altLang="ja-JP" dirty="0"/>
              <a:t>Web</a:t>
            </a:r>
            <a:r>
              <a:rPr lang="ja-JP" altLang="en-US" dirty="0"/>
              <a:t>システム開発、ソーシャルメディア、社会情報学</a:t>
            </a:r>
            <a:endParaRPr lang="en-US" altLang="zh-TW" dirty="0"/>
          </a:p>
        </p:txBody>
      </p:sp>
    </p:spTree>
    <p:extLst>
      <p:ext uri="{BB962C8B-B14F-4D97-AF65-F5344CB8AC3E}">
        <p14:creationId xmlns:p14="http://schemas.microsoft.com/office/powerpoint/2010/main" val="1637543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なりたい自分でつながる</a:t>
            </a:r>
            <a:r>
              <a:rPr lang="en-US" altLang="ja-JP" dirty="0"/>
              <a:t/>
            </a:r>
            <a:br>
              <a:rPr lang="en-US" altLang="ja-JP" dirty="0"/>
            </a:br>
            <a:r>
              <a:rPr lang="ja-JP" altLang="en-US" dirty="0"/>
              <a:t>ソーシャルメディア開発</a:t>
            </a:r>
          </a:p>
        </p:txBody>
      </p:sp>
      <p:sp>
        <p:nvSpPr>
          <p:cNvPr id="5" name="サブタイトル 4"/>
          <p:cNvSpPr>
            <a:spLocks noGrp="1"/>
          </p:cNvSpPr>
          <p:nvPr>
            <p:ph type="subTitle" idx="1"/>
          </p:nvPr>
        </p:nvSpPr>
        <p:spPr/>
        <p:txBody>
          <a:bodyPr anchor="b"/>
          <a:lstStyle/>
          <a:p>
            <a:r>
              <a:rPr lang="ja-JP" altLang="en-US" dirty="0"/>
              <a:t>河野義広［システム開発］</a:t>
            </a:r>
            <a:endParaRPr lang="en-US" altLang="ja-JP" dirty="0"/>
          </a:p>
        </p:txBody>
      </p:sp>
    </p:spTree>
    <p:extLst>
      <p:ext uri="{BB962C8B-B14F-4D97-AF65-F5344CB8AC3E}">
        <p14:creationId xmlns:p14="http://schemas.microsoft.com/office/powerpoint/2010/main" val="1732522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時間管理のマトリックス</a:t>
            </a:r>
          </a:p>
        </p:txBody>
      </p:sp>
      <p:sp>
        <p:nvSpPr>
          <p:cNvPr id="3" name="コンテンツ プレースホルダー 2"/>
          <p:cNvSpPr>
            <a:spLocks noGrp="1"/>
          </p:cNvSpPr>
          <p:nvPr>
            <p:ph sz="quarter" idx="13"/>
          </p:nvPr>
        </p:nvSpPr>
        <p:spPr/>
        <p:txBody>
          <a:bodyPr/>
          <a:lstStyle/>
          <a:p>
            <a:endParaRPr kumimoji="1" lang="ja-JP" altLang="en-US"/>
          </a:p>
        </p:txBody>
      </p:sp>
      <p:pic>
        <p:nvPicPr>
          <p:cNvPr id="4" name="Picture 2" descr="C:\Users\takaomi630\Dropbox\zik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8" y="1124744"/>
            <a:ext cx="7634955" cy="547260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bwMode="auto">
          <a:xfrm flipH="1">
            <a:off x="4860033" y="1124744"/>
            <a:ext cx="33957" cy="547260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p:nvPr/>
        </p:nvCxnSpPr>
        <p:spPr bwMode="auto">
          <a:xfrm flipH="1">
            <a:off x="711898" y="4293096"/>
            <a:ext cx="843210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8"/>
          <p:cNvSpPr/>
          <p:nvPr/>
        </p:nvSpPr>
        <p:spPr bwMode="auto">
          <a:xfrm>
            <a:off x="4946858" y="1816100"/>
            <a:ext cx="3454152" cy="2476996"/>
          </a:xfrm>
          <a:prstGeom prst="rect">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42138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重要事項を優先するイメージ図</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第二領域の活動</a:t>
            </a:r>
          </a:p>
          <a:p>
            <a:pPr lvl="1"/>
            <a:r>
              <a:rPr lang="ja-JP" altLang="en-US" dirty="0"/>
              <a:t>大きく時間を取る活動 ＝ 大きな石</a:t>
            </a:r>
          </a:p>
          <a:p>
            <a:r>
              <a:rPr lang="ja-JP" altLang="en-US" dirty="0"/>
              <a:t>第三、第四の領域の活動</a:t>
            </a:r>
          </a:p>
          <a:p>
            <a:pPr lvl="1"/>
            <a:r>
              <a:rPr lang="ja-JP" altLang="en-US" dirty="0"/>
              <a:t>細々とした重要ではない活動 ＝ 砂や砂利</a:t>
            </a:r>
          </a:p>
          <a:p>
            <a:endParaRPr kumimoji="1" lang="ja-JP" altLang="en-US" dirty="0"/>
          </a:p>
        </p:txBody>
      </p:sp>
      <p:pic>
        <p:nvPicPr>
          <p:cNvPr id="4" name="コンテンツ プレースホルダ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600" y="3335082"/>
            <a:ext cx="3323223" cy="2926201"/>
          </a:xfrm>
          <a:prstGeom prst="rect">
            <a:avLst/>
          </a:prstGeom>
        </p:spPr>
      </p:pic>
      <p:sp>
        <p:nvSpPr>
          <p:cNvPr id="5" name="テキスト ボックス 4"/>
          <p:cNvSpPr txBox="1"/>
          <p:nvPr/>
        </p:nvSpPr>
        <p:spPr>
          <a:xfrm>
            <a:off x="5484035" y="6258798"/>
            <a:ext cx="3408445" cy="338554"/>
          </a:xfrm>
          <a:prstGeom prst="rect">
            <a:avLst/>
          </a:prstGeom>
          <a:noFill/>
        </p:spPr>
        <p:txBody>
          <a:bodyPr wrap="square" rtlCol="0">
            <a:spAutoFit/>
          </a:bodyPr>
          <a:lstStyle/>
          <a:p>
            <a:pPr algn="ctr"/>
            <a:r>
              <a:rPr lang="ja-JP" altLang="en-US" sz="1600" dirty="0">
                <a:latin typeface="+mn-ea"/>
                <a:ea typeface="+mn-ea"/>
                <a:cs typeface="Segoe UI" panose="020B0502040204020203" pitchFamily="34" charset="0"/>
              </a:rPr>
              <a:t>図．</a:t>
            </a:r>
            <a:r>
              <a:rPr lang="ja-JP" altLang="en-US" sz="1600" dirty="0">
                <a:latin typeface="+mn-ea"/>
                <a:ea typeface="+mn-ea"/>
              </a:rPr>
              <a:t>大きな石と砂利のイメージ</a:t>
            </a:r>
            <a:endParaRPr lang="en-US" altLang="ja-JP" sz="1600" dirty="0">
              <a:latin typeface="+mn-ea"/>
              <a:ea typeface="+mn-ea"/>
            </a:endParaRPr>
          </a:p>
        </p:txBody>
      </p:sp>
    </p:spTree>
    <p:extLst>
      <p:ext uri="{BB962C8B-B14F-4D97-AF65-F5344CB8AC3E}">
        <p14:creationId xmlns:p14="http://schemas.microsoft.com/office/powerpoint/2010/main" val="3880334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なりたい自分でつながるソーシャルメディア開発</a:t>
            </a:r>
            <a:endParaRPr kumimoji="1" lang="ja-JP" altLang="en-US" sz="2800" dirty="0"/>
          </a:p>
        </p:txBody>
      </p:sp>
      <p:sp>
        <p:nvSpPr>
          <p:cNvPr id="3" name="コンテンツ プレースホルダー 2"/>
          <p:cNvSpPr>
            <a:spLocks noGrp="1"/>
          </p:cNvSpPr>
          <p:nvPr>
            <p:ph sz="quarter" idx="13"/>
          </p:nvPr>
        </p:nvSpPr>
        <p:spPr/>
        <p:txBody>
          <a:bodyPr/>
          <a:lstStyle/>
          <a:p>
            <a:r>
              <a:rPr lang="ja-JP" altLang="en-US" dirty="0"/>
              <a:t>目的</a:t>
            </a:r>
            <a:endParaRPr lang="en-US" altLang="ja-JP" dirty="0"/>
          </a:p>
          <a:p>
            <a:pPr lvl="1"/>
            <a:r>
              <a:rPr lang="ja-JP" altLang="en-US" dirty="0"/>
              <a:t>学生が主体的に行動し</a:t>
            </a:r>
            <a:r>
              <a:rPr lang="ja-JP" altLang="en-US" dirty="0">
                <a:solidFill>
                  <a:srgbClr val="FF0000"/>
                </a:solidFill>
              </a:rPr>
              <a:t>自己実現</a:t>
            </a:r>
            <a:r>
              <a:rPr lang="ja-JP" altLang="en-US" dirty="0"/>
              <a:t>を果たすこと</a:t>
            </a:r>
            <a:endParaRPr lang="en-US" altLang="ja-JP" dirty="0"/>
          </a:p>
          <a:p>
            <a:pPr lvl="1"/>
            <a:endParaRPr lang="en-US" altLang="ja-JP" dirty="0"/>
          </a:p>
          <a:p>
            <a:r>
              <a:rPr lang="ja-JP" altLang="en-US" dirty="0"/>
              <a:t>方法</a:t>
            </a:r>
            <a:endParaRPr lang="en-US" altLang="ja-JP" dirty="0"/>
          </a:p>
          <a:p>
            <a:pPr lvl="1"/>
            <a:r>
              <a:rPr lang="ja-JP" altLang="en-US" dirty="0"/>
              <a:t>自己実現支援システムの開発</a:t>
            </a:r>
            <a:endParaRPr lang="en-US" altLang="ja-JP" dirty="0"/>
          </a:p>
          <a:p>
            <a:pPr lvl="2"/>
            <a:r>
              <a:rPr lang="en-US" altLang="ja-JP" dirty="0"/>
              <a:t>『</a:t>
            </a:r>
            <a:r>
              <a:rPr lang="en-US" altLang="ja-JP" b="1" dirty="0">
                <a:solidFill>
                  <a:srgbClr val="FF0000"/>
                </a:solidFill>
              </a:rPr>
              <a:t>7</a:t>
            </a:r>
            <a:r>
              <a:rPr lang="ja-JP" altLang="en-US" b="1" dirty="0" err="1">
                <a:solidFill>
                  <a:srgbClr val="FF0000"/>
                </a:solidFill>
              </a:rPr>
              <a:t>つの</a:t>
            </a:r>
            <a:r>
              <a:rPr lang="ja-JP" altLang="en-US" b="1" dirty="0">
                <a:solidFill>
                  <a:srgbClr val="FF0000"/>
                </a:solidFill>
              </a:rPr>
              <a:t>習慣</a:t>
            </a:r>
            <a:r>
              <a:rPr lang="en-US" altLang="ja-JP" dirty="0"/>
              <a:t>』</a:t>
            </a:r>
            <a:r>
              <a:rPr lang="ja-JP" altLang="en-US" dirty="0"/>
              <a:t>に基づくシステム</a:t>
            </a:r>
            <a:endParaRPr lang="en-US" altLang="ja-JP" dirty="0"/>
          </a:p>
          <a:p>
            <a:pPr lvl="3"/>
            <a:r>
              <a:rPr lang="ja-JP" altLang="en-US" dirty="0"/>
              <a:t>人が成功するための</a:t>
            </a:r>
            <a:r>
              <a:rPr lang="ja-JP" altLang="en-US" b="1" dirty="0">
                <a:solidFill>
                  <a:srgbClr val="FF0000"/>
                </a:solidFill>
              </a:rPr>
              <a:t>人生哲学</a:t>
            </a:r>
          </a:p>
          <a:p>
            <a:pPr lvl="3"/>
            <a:r>
              <a:rPr lang="ja-JP" altLang="en-US" dirty="0"/>
              <a:t>私的成功と公的成功の</a:t>
            </a:r>
            <a:r>
              <a:rPr lang="en-US" altLang="ja-JP" dirty="0"/>
              <a:t>2</a:t>
            </a:r>
            <a:r>
              <a:rPr lang="ja-JP" altLang="en-US" dirty="0"/>
              <a:t>段階で成長</a:t>
            </a:r>
          </a:p>
          <a:p>
            <a:pPr lvl="1"/>
            <a:r>
              <a:rPr kumimoji="1" lang="ja-JP" altLang="en-US" dirty="0"/>
              <a:t>自己実現支援手法の確立</a:t>
            </a:r>
            <a:endParaRPr kumimoji="1" lang="en-US" altLang="ja-JP" dirty="0"/>
          </a:p>
          <a:p>
            <a:pPr lvl="2"/>
            <a:r>
              <a:rPr lang="ja-JP" altLang="en-US" dirty="0"/>
              <a:t>システムを教育現場に導入</a:t>
            </a:r>
          </a:p>
          <a:p>
            <a:pPr lvl="2"/>
            <a:r>
              <a:rPr lang="ja-JP" altLang="en-US" dirty="0"/>
              <a:t>学生の主体性、自己効力感などを評価</a:t>
            </a:r>
          </a:p>
        </p:txBody>
      </p:sp>
      <p:pic>
        <p:nvPicPr>
          <p:cNvPr id="4" name="Picture 2" descr="7つの習慣における成長の連続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08920"/>
            <a:ext cx="3500264" cy="350026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868144" y="6209185"/>
            <a:ext cx="3255268" cy="307777"/>
          </a:xfrm>
          <a:prstGeom prst="rect">
            <a:avLst/>
          </a:prstGeom>
          <a:noFill/>
        </p:spPr>
        <p:txBody>
          <a:bodyPr wrap="square" rtlCol="0">
            <a:spAutoFit/>
          </a:bodyPr>
          <a:lstStyle/>
          <a:p>
            <a:r>
              <a:rPr lang="ja-JP" altLang="en-US" sz="1400" dirty="0">
                <a:latin typeface="Segoe UI" panose="020B0502040204020203" pitchFamily="34" charset="0"/>
                <a:ea typeface="Segoe UI" panose="020B0502040204020203" pitchFamily="34" charset="0"/>
                <a:cs typeface="Segoe UI" panose="020B0502040204020203" pitchFamily="34" charset="0"/>
              </a:rPr>
              <a:t>図．</a:t>
            </a:r>
            <a:r>
              <a:rPr kumimoji="1" lang="en-US" altLang="ja-JP" sz="1400" dirty="0">
                <a:latin typeface="Segoe UI" panose="020B0502040204020203" pitchFamily="34" charset="0"/>
                <a:ea typeface="Segoe UI" panose="020B0502040204020203" pitchFamily="34" charset="0"/>
                <a:cs typeface="Segoe UI" panose="020B0502040204020203" pitchFamily="34" charset="0"/>
              </a:rPr>
              <a:t>7</a:t>
            </a:r>
            <a:r>
              <a:rPr kumimoji="1" lang="ja-JP" altLang="en-US" sz="1400" dirty="0" err="1">
                <a:latin typeface="Segoe UI" panose="020B0502040204020203" pitchFamily="34" charset="0"/>
                <a:ea typeface="メイリオ" panose="020B0604030504040204" pitchFamily="50" charset="-128"/>
                <a:cs typeface="Segoe UI" panose="020B0502040204020203" pitchFamily="34" charset="0"/>
              </a:rPr>
              <a:t>つの</a:t>
            </a:r>
            <a:r>
              <a:rPr kumimoji="1" lang="ja-JP" altLang="en-US" sz="1400" dirty="0">
                <a:latin typeface="Segoe UI" panose="020B0502040204020203" pitchFamily="34" charset="0"/>
                <a:ea typeface="メイリオ" panose="020B0604030504040204" pitchFamily="50" charset="-128"/>
                <a:cs typeface="Segoe UI" panose="020B0502040204020203" pitchFamily="34" charset="0"/>
              </a:rPr>
              <a:t>習慣における成長の連続体</a:t>
            </a:r>
          </a:p>
        </p:txBody>
      </p:sp>
    </p:spTree>
    <p:extLst>
      <p:ext uri="{BB962C8B-B14F-4D97-AF65-F5344CB8AC3E}">
        <p14:creationId xmlns:p14="http://schemas.microsoft.com/office/powerpoint/2010/main" val="1880622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第ニ領域時間管理システム</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目的：主体的な行動選択ができること</a:t>
            </a:r>
          </a:p>
          <a:p>
            <a:pPr lvl="1"/>
            <a:r>
              <a:rPr lang="ja-JP" altLang="en-US" dirty="0"/>
              <a:t>第二領域を優先するための</a:t>
            </a:r>
            <a:r>
              <a:rPr lang="en-US" altLang="ja-JP" dirty="0"/>
              <a:t>Web</a:t>
            </a:r>
            <a:r>
              <a:rPr lang="ja-JP" altLang="en-US" dirty="0"/>
              <a:t>システム</a:t>
            </a:r>
          </a:p>
          <a:p>
            <a:pPr lvl="1"/>
            <a:endParaRPr kumimoji="1" lang="ja-JP" altLang="en-US" dirty="0"/>
          </a:p>
        </p:txBody>
      </p:sp>
      <p:pic>
        <p:nvPicPr>
          <p:cNvPr id="4" name="Picture 2" descr="Self-ref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994537" cy="429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4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価値観共有システム</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a:t>なりたい自分でつながるソーシャルメディア</a:t>
            </a:r>
          </a:p>
        </p:txBody>
      </p:sp>
      <p:pic>
        <p:nvPicPr>
          <p:cNvPr id="4" name="Picture 2" descr="http://i.gyazo.com/30f424952ba38a148200ed9d36fe945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0704"/>
            <a:ext cx="7488832" cy="5116648"/>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bwMode="auto">
          <a:xfrm>
            <a:off x="4684926" y="3140968"/>
            <a:ext cx="3775506" cy="1076040"/>
          </a:xfrm>
          <a:prstGeom prst="wedgeRoundRectCallout">
            <a:avLst>
              <a:gd name="adj1" fmla="val -65221"/>
              <a:gd name="adj2" fmla="val 47947"/>
              <a:gd name="adj3" fmla="val 16667"/>
            </a:avLst>
          </a:prstGeom>
          <a:solidFill>
            <a:schemeClr val="bg1"/>
          </a:solidFill>
          <a:ln w="317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altLang="ja-JP" sz="2000" b="1" dirty="0">
                <a:latin typeface="Segoe UI" panose="020B0502040204020203" pitchFamily="34" charset="0"/>
                <a:ea typeface="メイリオ" panose="020B0604030504040204" pitchFamily="50" charset="-128"/>
                <a:cs typeface="Segoe UI" panose="020B0502040204020203" pitchFamily="34" charset="0"/>
              </a:rPr>
              <a:t>1</a:t>
            </a:r>
            <a:r>
              <a:rPr lang="ja-JP" altLang="en-US" sz="2000" b="1" dirty="0" err="1">
                <a:latin typeface="Segoe UI" panose="020B0502040204020203" pitchFamily="34" charset="0"/>
                <a:ea typeface="メイリオ" panose="020B0604030504040204" pitchFamily="50" charset="-128"/>
                <a:cs typeface="Segoe UI" panose="020B0502040204020203" pitchFamily="34" charset="0"/>
              </a:rPr>
              <a:t>．</a:t>
            </a:r>
            <a:r>
              <a:rPr lang="ja-JP" altLang="en-US" sz="2000" b="1" dirty="0">
                <a:latin typeface="Segoe UI" panose="020B0502040204020203" pitchFamily="34" charset="0"/>
                <a:ea typeface="メイリオ" panose="020B0604030504040204" pitchFamily="50" charset="-128"/>
                <a:cs typeface="Segoe UI" panose="020B0502040204020203" pitchFamily="34" charset="0"/>
              </a:rPr>
              <a:t>なりたい自分を表明</a:t>
            </a:r>
            <a:endParaRPr lang="en-US" altLang="ja-JP" dirty="0">
              <a:latin typeface="Segoe UI" panose="020B0502040204020203" pitchFamily="34" charset="0"/>
              <a:ea typeface="メイリオ" panose="020B0604030504040204" pitchFamily="50" charset="-128"/>
              <a:cs typeface="Segoe UI" panose="020B0502040204020203" pitchFamily="34" charset="0"/>
            </a:endParaRPr>
          </a:p>
          <a:p>
            <a:r>
              <a:rPr lang="en-US" altLang="ja-JP" dirty="0">
                <a:latin typeface="Segoe UI" panose="020B0502040204020203" pitchFamily="34" charset="0"/>
                <a:ea typeface="メイリオ" panose="020B0604030504040204" pitchFamily="50" charset="-128"/>
                <a:cs typeface="Segoe UI" panose="020B0502040204020203" pitchFamily="34" charset="0"/>
              </a:rPr>
              <a:t> - </a:t>
            </a:r>
            <a:r>
              <a:rPr lang="ja-JP" altLang="en-US" dirty="0">
                <a:latin typeface="Segoe UI" panose="020B0502040204020203" pitchFamily="34" charset="0"/>
                <a:ea typeface="メイリオ" panose="020B0604030504040204" pitchFamily="50" charset="-128"/>
                <a:cs typeface="Segoe UI" panose="020B0502040204020203" pitchFamily="34" charset="0"/>
              </a:rPr>
              <a:t>プロフィールの確認</a:t>
            </a:r>
            <a:endParaRPr lang="en-US" altLang="ja-JP" dirty="0">
              <a:latin typeface="Segoe UI" panose="020B0502040204020203" pitchFamily="34" charset="0"/>
              <a:ea typeface="メイリオ" panose="020B0604030504040204" pitchFamily="50" charset="-128"/>
              <a:cs typeface="Segoe UI" panose="020B0502040204020203" pitchFamily="34" charset="0"/>
            </a:endParaRPr>
          </a:p>
          <a:p>
            <a:r>
              <a:rPr lang="en-US" altLang="ja-JP" dirty="0">
                <a:latin typeface="Segoe UI" panose="020B0502040204020203" pitchFamily="34" charset="0"/>
                <a:ea typeface="メイリオ" panose="020B0604030504040204" pitchFamily="50" charset="-128"/>
                <a:cs typeface="Segoe UI" panose="020B0502040204020203" pitchFamily="34" charset="0"/>
              </a:rPr>
              <a:t> - </a:t>
            </a:r>
            <a:r>
              <a:rPr lang="ja-JP" altLang="en-US" dirty="0">
                <a:latin typeface="Segoe UI" panose="020B0502040204020203" pitchFamily="34" charset="0"/>
                <a:ea typeface="メイリオ" panose="020B0604030504040204" pitchFamily="50" charset="-128"/>
                <a:cs typeface="Segoe UI" panose="020B0502040204020203" pitchFamily="34" charset="0"/>
              </a:rPr>
              <a:t>自分の強みや価値観などの共有</a:t>
            </a:r>
            <a:endParaRPr lang="en-US" altLang="ja-JP" dirty="0">
              <a:latin typeface="Segoe UI" panose="020B0502040204020203" pitchFamily="34" charset="0"/>
              <a:ea typeface="メイリオ" panose="020B0604030504040204" pitchFamily="50" charset="-128"/>
              <a:cs typeface="Segoe UI" panose="020B0502040204020203" pitchFamily="34" charset="0"/>
            </a:endParaRPr>
          </a:p>
        </p:txBody>
      </p:sp>
      <p:sp>
        <p:nvSpPr>
          <p:cNvPr id="6" name="角丸四角形吹き出し 5"/>
          <p:cNvSpPr/>
          <p:nvPr/>
        </p:nvSpPr>
        <p:spPr bwMode="auto">
          <a:xfrm>
            <a:off x="1547664" y="4577048"/>
            <a:ext cx="4032448" cy="1080120"/>
          </a:xfrm>
          <a:prstGeom prst="wedgeRoundRectCallout">
            <a:avLst>
              <a:gd name="adj1" fmla="val 68281"/>
              <a:gd name="adj2" fmla="val 34754"/>
              <a:gd name="adj3" fmla="val 16667"/>
            </a:avLst>
          </a:prstGeom>
          <a:solidFill>
            <a:schemeClr val="bg1"/>
          </a:solidFill>
          <a:ln w="317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altLang="ja-JP" sz="2000" b="1" dirty="0">
                <a:latin typeface="Segoe UI" panose="020B0502040204020203" pitchFamily="34" charset="0"/>
                <a:ea typeface="メイリオ" panose="020B0604030504040204" pitchFamily="50" charset="-128"/>
                <a:cs typeface="Segoe UI" panose="020B0502040204020203" pitchFamily="34" charset="0"/>
              </a:rPr>
              <a:t>2</a:t>
            </a:r>
            <a:r>
              <a:rPr lang="ja-JP" altLang="en-US" sz="2000" b="1" dirty="0" err="1">
                <a:latin typeface="Segoe UI" panose="020B0502040204020203" pitchFamily="34" charset="0"/>
                <a:ea typeface="メイリオ" panose="020B0604030504040204" pitchFamily="50" charset="-128"/>
                <a:cs typeface="Segoe UI" panose="020B0502040204020203" pitchFamily="34" charset="0"/>
              </a:rPr>
              <a:t>．</a:t>
            </a:r>
            <a:r>
              <a:rPr lang="ja-JP" altLang="en-US" sz="2000" b="1" dirty="0">
                <a:latin typeface="Segoe UI" panose="020B0502040204020203" pitchFamily="34" charset="0"/>
                <a:ea typeface="メイリオ" panose="020B0604030504040204" pitchFamily="50" charset="-128"/>
                <a:cs typeface="Segoe UI" panose="020B0502040204020203" pitchFamily="34" charset="0"/>
              </a:rPr>
              <a:t>メンターリクエスト</a:t>
            </a:r>
            <a:endParaRPr lang="en-US" altLang="ja-JP" sz="20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US" altLang="ja-JP" dirty="0">
                <a:latin typeface="Segoe UI" panose="020B0502040204020203" pitchFamily="34" charset="0"/>
                <a:ea typeface="Segoe UI" panose="020B0502040204020203" pitchFamily="34" charset="0"/>
                <a:cs typeface="Segoe UI" panose="020B0502040204020203" pitchFamily="34" charset="0"/>
              </a:rPr>
              <a:t> - </a:t>
            </a:r>
            <a:r>
              <a:rPr lang="ja-JP" altLang="en-US" dirty="0">
                <a:latin typeface="Segoe UI" panose="020B0502040204020203" pitchFamily="34" charset="0"/>
                <a:ea typeface="メイリオ" panose="020B0604030504040204" pitchFamily="50" charset="-128"/>
                <a:cs typeface="Segoe UI" panose="020B0502040204020203" pitchFamily="34" charset="0"/>
              </a:rPr>
              <a:t>メンターになって欲しい人に依頼</a:t>
            </a:r>
            <a:endParaRPr lang="en-US" altLang="ja-JP" dirty="0">
              <a:latin typeface="Segoe UI" panose="020B0502040204020203" pitchFamily="34" charset="0"/>
              <a:ea typeface="メイリオ" panose="020B0604030504040204" pitchFamily="50" charset="-128"/>
              <a:cs typeface="Segoe UI" panose="020B0502040204020203" pitchFamily="34" charset="0"/>
            </a:endParaRPr>
          </a:p>
          <a:p>
            <a:r>
              <a:rPr lang="en-US" altLang="ja-JP" dirty="0">
                <a:latin typeface="Segoe UI" panose="020B0502040204020203" pitchFamily="34" charset="0"/>
                <a:ea typeface="メイリオ" panose="020B0604030504040204" pitchFamily="50" charset="-128"/>
                <a:cs typeface="Segoe UI" panose="020B0502040204020203" pitchFamily="34" charset="0"/>
              </a:rPr>
              <a:t> - </a:t>
            </a:r>
            <a:r>
              <a:rPr lang="ja-JP" altLang="en-US" dirty="0">
                <a:latin typeface="Segoe UI" panose="020B0502040204020203" pitchFamily="34" charset="0"/>
                <a:ea typeface="メイリオ" panose="020B0604030504040204" pitchFamily="50" charset="-128"/>
                <a:cs typeface="Segoe UI" panose="020B0502040204020203" pitchFamily="34" charset="0"/>
              </a:rPr>
              <a:t>メンターが承認すれば</a:t>
            </a:r>
            <a:r>
              <a:rPr lang="en-US" altLang="ja-JP" dirty="0">
                <a:latin typeface="Segoe UI" panose="020B0502040204020203" pitchFamily="34" charset="0"/>
                <a:ea typeface="メイリオ" panose="020B0604030504040204" pitchFamily="50" charset="-128"/>
                <a:cs typeface="Segoe UI" panose="020B0502040204020203" pitchFamily="34" charset="0"/>
              </a:rPr>
              <a:t>OK</a:t>
            </a:r>
            <a:endParaRPr lang="en-US" altLang="ja-JP"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82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学びの目的</a:t>
            </a:r>
          </a:p>
        </p:txBody>
      </p:sp>
      <p:sp>
        <p:nvSpPr>
          <p:cNvPr id="3" name="コンテンツ プレースホルダー 2"/>
          <p:cNvSpPr>
            <a:spLocks noGrp="1"/>
          </p:cNvSpPr>
          <p:nvPr>
            <p:ph sz="quarter" idx="13"/>
          </p:nvPr>
        </p:nvSpPr>
        <p:spPr/>
        <p:txBody>
          <a:bodyPr/>
          <a:lstStyle/>
          <a:p>
            <a:r>
              <a:rPr kumimoji="1" lang="ja-JP" altLang="en-US" dirty="0"/>
              <a:t>主体的な行動習慣を身に付ける</a:t>
            </a:r>
            <a:endParaRPr kumimoji="1" lang="en-US" altLang="ja-JP" dirty="0"/>
          </a:p>
          <a:p>
            <a:pPr lvl="1"/>
            <a:r>
              <a:rPr kumimoji="1" lang="ja-JP" altLang="en-US" dirty="0"/>
              <a:t>主体性を研究しながら自らも成長</a:t>
            </a:r>
            <a:endParaRPr kumimoji="1" lang="en-US" altLang="ja-JP" dirty="0"/>
          </a:p>
          <a:p>
            <a:pPr lvl="1"/>
            <a:endParaRPr lang="en-US" altLang="ja-JP" dirty="0"/>
          </a:p>
          <a:p>
            <a:r>
              <a:rPr kumimoji="1" lang="ja-JP" altLang="en-US" dirty="0"/>
              <a:t>グループでの開発・運用</a:t>
            </a:r>
            <a:endParaRPr kumimoji="1" lang="en-US" altLang="ja-JP" dirty="0"/>
          </a:p>
          <a:p>
            <a:pPr lvl="1"/>
            <a:r>
              <a:rPr kumimoji="1" lang="ja-JP" altLang="en-US" dirty="0"/>
              <a:t>半年</a:t>
            </a:r>
            <a:r>
              <a:rPr kumimoji="1" lang="en-US" altLang="ja-JP" dirty="0"/>
              <a:t>1</a:t>
            </a:r>
            <a:r>
              <a:rPr kumimoji="1" lang="ja-JP" altLang="en-US" dirty="0"/>
              <a:t>開発・運用サイクル</a:t>
            </a:r>
            <a:endParaRPr kumimoji="1" lang="en-US" altLang="ja-JP" dirty="0"/>
          </a:p>
          <a:p>
            <a:pPr lvl="1"/>
            <a:endParaRPr lang="en-US" altLang="ja-JP" dirty="0"/>
          </a:p>
          <a:p>
            <a:r>
              <a:rPr kumimoji="1" lang="ja-JP" altLang="en-US" dirty="0"/>
              <a:t>異なる分野をつなぐ経験</a:t>
            </a:r>
            <a:endParaRPr kumimoji="1" lang="en-US" altLang="ja-JP" dirty="0"/>
          </a:p>
          <a:p>
            <a:pPr lvl="1"/>
            <a:r>
              <a:rPr kumimoji="1" lang="en-US" altLang="ja-JP" dirty="0"/>
              <a:t>IT</a:t>
            </a:r>
            <a:r>
              <a:rPr kumimoji="1" lang="ja-JP" altLang="en-US" dirty="0"/>
              <a:t>と心理の両面の知識・技術を修得</a:t>
            </a:r>
          </a:p>
        </p:txBody>
      </p:sp>
    </p:spTree>
    <p:extLst>
      <p:ext uri="{BB962C8B-B14F-4D97-AF65-F5344CB8AC3E}">
        <p14:creationId xmlns:p14="http://schemas.microsoft.com/office/powerpoint/2010/main" val="154666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fontScale="85000" lnSpcReduction="20000"/>
          </a:bodyPr>
          <a:lstStyle/>
          <a:p>
            <a:r>
              <a:rPr lang="ja-JP" altLang="en-US" dirty="0"/>
              <a:t>面談方法</a:t>
            </a:r>
            <a:endParaRPr lang="en-US" altLang="ja-JP" dirty="0"/>
          </a:p>
          <a:p>
            <a:pPr lvl="1"/>
            <a:r>
              <a:rPr lang="ja-JP" altLang="en-US" dirty="0"/>
              <a:t>配属を希望するゼミの面談を必ず受けること</a:t>
            </a:r>
            <a:endParaRPr lang="en-US" altLang="ja-JP" dirty="0"/>
          </a:p>
          <a:p>
            <a:pPr lvl="1"/>
            <a:r>
              <a:rPr lang="ja-JP" altLang="en-US" dirty="0"/>
              <a:t>プロジェクトとりまとめの河野の面談を必ず受けること</a:t>
            </a:r>
            <a:endParaRPr lang="en-US" altLang="ja-JP" dirty="0"/>
          </a:p>
          <a:p>
            <a:pPr lvl="1"/>
            <a:endParaRPr lang="en-US" altLang="ja-JP" dirty="0" smtClean="0"/>
          </a:p>
          <a:p>
            <a:pPr lvl="1"/>
            <a:endParaRPr lang="en-US" altLang="ja-JP" dirty="0"/>
          </a:p>
          <a:p>
            <a:r>
              <a:rPr lang="ja-JP" altLang="en-US" dirty="0"/>
              <a:t>面談スケジュール</a:t>
            </a:r>
            <a:endParaRPr lang="en-US" altLang="ja-JP" dirty="0"/>
          </a:p>
          <a:p>
            <a:pPr lvl="1"/>
            <a:r>
              <a:rPr lang="ja-JP" altLang="en-US" dirty="0"/>
              <a:t>河野ゼミ </a:t>
            </a:r>
            <a:r>
              <a:rPr lang="en-US" altLang="ja-JP" dirty="0"/>
              <a:t>Web</a:t>
            </a:r>
            <a:r>
              <a:rPr lang="ja-JP" altLang="en-US" dirty="0"/>
              <a:t>サイトを参照すること</a:t>
            </a:r>
            <a:endParaRPr lang="en-US" altLang="ja-JP" dirty="0"/>
          </a:p>
          <a:p>
            <a:pPr lvl="2"/>
            <a:r>
              <a:rPr lang="en-US" altLang="ja-JP" dirty="0"/>
              <a:t>URL</a:t>
            </a:r>
            <a:r>
              <a:rPr lang="ja-JP" altLang="en-US" dirty="0"/>
              <a:t>：</a:t>
            </a:r>
            <a:r>
              <a:rPr lang="en-US" altLang="ja-JP" dirty="0">
                <a:hlinkClick r:id="rId2"/>
              </a:rPr>
              <a:t>http://kawano-lab.tuis.ac.jp/</a:t>
            </a:r>
            <a:endParaRPr lang="en-US" altLang="ja-JP" dirty="0"/>
          </a:p>
          <a:p>
            <a:pPr lvl="2"/>
            <a:r>
              <a:rPr lang="ja-JP" altLang="en-US" dirty="0"/>
              <a:t>ゼミ</a:t>
            </a:r>
            <a:r>
              <a:rPr lang="en-US" altLang="ja-JP" dirty="0"/>
              <a:t>FAQ</a:t>
            </a:r>
            <a:r>
              <a:rPr lang="ja-JP" altLang="en-US" dirty="0"/>
              <a:t>集：</a:t>
            </a:r>
            <a:r>
              <a:rPr lang="en-US" altLang="ja-JP" dirty="0">
                <a:hlinkClick r:id="rId3"/>
              </a:rPr>
              <a:t>https://</a:t>
            </a:r>
            <a:r>
              <a:rPr lang="en-US" altLang="ja-JP" dirty="0" err="1">
                <a:hlinkClick r:id="rId3"/>
              </a:rPr>
              <a:t>goo.gl</a:t>
            </a:r>
            <a:r>
              <a:rPr lang="en-US" altLang="ja-JP" dirty="0">
                <a:hlinkClick r:id="rId3"/>
              </a:rPr>
              <a:t>/</a:t>
            </a:r>
            <a:r>
              <a:rPr lang="en-US" altLang="ja-JP" dirty="0" err="1">
                <a:hlinkClick r:id="rId3"/>
              </a:rPr>
              <a:t>TPnnLD</a:t>
            </a:r>
            <a:endParaRPr lang="en-US" altLang="ja-JP" dirty="0"/>
          </a:p>
          <a:p>
            <a:pPr lvl="1"/>
            <a:endParaRPr lang="en-US" altLang="ja-JP" dirty="0" smtClean="0"/>
          </a:p>
          <a:p>
            <a:pPr lvl="1"/>
            <a:endParaRPr lang="en-US" altLang="ja-JP" dirty="0"/>
          </a:p>
          <a:p>
            <a:r>
              <a:rPr lang="ja-JP" altLang="en-US" dirty="0"/>
              <a:t>面談場所</a:t>
            </a:r>
            <a:endParaRPr lang="en-US" altLang="zh-TW" dirty="0"/>
          </a:p>
          <a:p>
            <a:pPr lvl="1"/>
            <a:r>
              <a:rPr lang="ja-JP" altLang="en-US" dirty="0"/>
              <a:t>河野義広</a:t>
            </a:r>
            <a:r>
              <a:rPr lang="ja-JP" altLang="en-US" sz="1900" dirty="0"/>
              <a:t>（７号館</a:t>
            </a:r>
            <a:r>
              <a:rPr lang="en-US" altLang="ja-JP" sz="1900" dirty="0"/>
              <a:t>3</a:t>
            </a:r>
            <a:r>
              <a:rPr lang="ja-JP" altLang="en-US" sz="1900" dirty="0"/>
              <a:t>階 </a:t>
            </a:r>
            <a:r>
              <a:rPr lang="en-US" altLang="ja-JP" sz="1900" dirty="0"/>
              <a:t>3301</a:t>
            </a:r>
            <a:r>
              <a:rPr lang="ja-JP" altLang="en-US" sz="1900" dirty="0"/>
              <a:t>研究室、</a:t>
            </a:r>
            <a:r>
              <a:rPr lang="en-US" altLang="ja-JP" sz="1900" dirty="0"/>
              <a:t>3321</a:t>
            </a:r>
            <a:r>
              <a:rPr lang="ja-JP" altLang="en-US" sz="1900" dirty="0"/>
              <a:t>学生研究室）</a:t>
            </a:r>
            <a:r>
              <a:rPr lang="en-US" altLang="ja-JP" sz="1900" dirty="0"/>
              <a:t> ※</a:t>
            </a:r>
            <a:r>
              <a:rPr lang="ja-JP" altLang="en-US" sz="1900" dirty="0"/>
              <a:t>ゼミ生による面談可</a:t>
            </a:r>
            <a:endParaRPr lang="en-US" altLang="zh-TW" sz="1900" dirty="0"/>
          </a:p>
          <a:p>
            <a:pPr lvl="2"/>
            <a:r>
              <a:rPr lang="en-US" altLang="ja-JP" dirty="0"/>
              <a:t>Web</a:t>
            </a:r>
            <a:r>
              <a:rPr lang="ja-JP" altLang="en-US" dirty="0"/>
              <a:t>システム開発、ソーシャルメディア、社会</a:t>
            </a:r>
            <a:r>
              <a:rPr lang="ja-JP" altLang="en-US" dirty="0" smtClean="0"/>
              <a:t>情報学</a:t>
            </a:r>
            <a:endParaRPr lang="en-US" altLang="ja-JP" dirty="0" smtClean="0"/>
          </a:p>
          <a:p>
            <a:pPr marL="576000" lvl="1" indent="0">
              <a:buNone/>
            </a:pPr>
            <a:r>
              <a:rPr lang="en-US" altLang="ja-JP" dirty="0" smtClean="0"/>
              <a:t> </a:t>
            </a:r>
            <a:endParaRPr lang="en-US" altLang="ja-JP" dirty="0"/>
          </a:p>
          <a:p>
            <a:pPr lvl="1"/>
            <a:endParaRPr lang="en-US" altLang="ja-JP" sz="1900" dirty="0"/>
          </a:p>
        </p:txBody>
      </p:sp>
    </p:spTree>
    <p:extLst>
      <p:ext uri="{BB962C8B-B14F-4D97-AF65-F5344CB8AC3E}">
        <p14:creationId xmlns:p14="http://schemas.microsoft.com/office/powerpoint/2010/main" val="1050283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河野ゼミで学べる技術</a:t>
            </a:r>
          </a:p>
        </p:txBody>
      </p:sp>
      <p:sp>
        <p:nvSpPr>
          <p:cNvPr id="3" name="コンテンツ プレースホルダー 2"/>
          <p:cNvSpPr>
            <a:spLocks noGrp="1"/>
          </p:cNvSpPr>
          <p:nvPr>
            <p:ph sz="quarter" idx="13"/>
          </p:nvPr>
        </p:nvSpPr>
        <p:spPr/>
        <p:txBody>
          <a:bodyPr/>
          <a:lstStyle/>
          <a:p>
            <a:r>
              <a:rPr lang="en-US" altLang="ja-JP" dirty="0"/>
              <a:t>Web</a:t>
            </a:r>
            <a:r>
              <a:rPr lang="ja-JP" altLang="en-US" dirty="0"/>
              <a:t>やソーシャル関係のシステム開発技術</a:t>
            </a:r>
          </a:p>
        </p:txBody>
      </p:sp>
      <p:pic>
        <p:nvPicPr>
          <p:cNvPr id="37" name="図 36"/>
          <p:cNvPicPr>
            <a:picLocks noChangeAspect="1"/>
          </p:cNvPicPr>
          <p:nvPr/>
        </p:nvPicPr>
        <p:blipFill>
          <a:blip r:embed="rId2"/>
          <a:stretch>
            <a:fillRect/>
          </a:stretch>
        </p:blipFill>
        <p:spPr>
          <a:xfrm>
            <a:off x="539552" y="1396313"/>
            <a:ext cx="7902249" cy="5190920"/>
          </a:xfrm>
          <a:prstGeom prst="rect">
            <a:avLst/>
          </a:prstGeom>
        </p:spPr>
      </p:pic>
    </p:spTree>
    <p:extLst>
      <p:ext uri="{BB962C8B-B14F-4D97-AF65-F5344CB8AC3E}">
        <p14:creationId xmlns:p14="http://schemas.microsoft.com/office/powerpoint/2010/main" val="149883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学びの目的</a:t>
            </a:r>
          </a:p>
        </p:txBody>
      </p:sp>
      <p:sp>
        <p:nvSpPr>
          <p:cNvPr id="3" name="コンテンツ プレースホルダー 2"/>
          <p:cNvSpPr>
            <a:spLocks noGrp="1"/>
          </p:cNvSpPr>
          <p:nvPr>
            <p:ph sz="quarter" idx="13"/>
          </p:nvPr>
        </p:nvSpPr>
        <p:spPr/>
        <p:txBody>
          <a:bodyPr>
            <a:normAutofit/>
          </a:bodyPr>
          <a:lstStyle/>
          <a:p>
            <a:r>
              <a:rPr lang="ja-JP" altLang="en-US" dirty="0"/>
              <a:t>企業と同様の体制で開発・運用</a:t>
            </a:r>
            <a:endParaRPr lang="en-US" altLang="ja-JP" dirty="0"/>
          </a:p>
          <a:p>
            <a:pPr lvl="1"/>
            <a:r>
              <a:rPr lang="ja-JP" altLang="en-US" dirty="0"/>
              <a:t>半年１～２開発サイクル</a:t>
            </a:r>
            <a:endParaRPr lang="en-US" altLang="ja-JP" dirty="0"/>
          </a:p>
          <a:p>
            <a:r>
              <a:rPr lang="ja-JP" altLang="en-US" dirty="0"/>
              <a:t>異なる専門同士の共同開発</a:t>
            </a:r>
            <a:endParaRPr lang="en-US" altLang="ja-JP" dirty="0"/>
          </a:p>
          <a:p>
            <a:pPr lvl="1"/>
            <a:r>
              <a:rPr lang="ja-JP" altLang="en-US" dirty="0"/>
              <a:t>４つの研究グループ</a:t>
            </a:r>
            <a:endParaRPr lang="en-US" altLang="ja-JP" dirty="0"/>
          </a:p>
          <a:p>
            <a:pPr lvl="2"/>
            <a:r>
              <a:rPr lang="ja-JP" altLang="en-US" dirty="0"/>
              <a:t>教育モデル、システム開発、</a:t>
            </a:r>
            <a:r>
              <a:rPr lang="en-US" altLang="ja-JP" dirty="0"/>
              <a:t>Web</a:t>
            </a:r>
            <a:r>
              <a:rPr lang="ja-JP" altLang="en-US" dirty="0"/>
              <a:t>開発、ユーザインタフェース開発</a:t>
            </a:r>
            <a:endParaRPr lang="en-US" altLang="ja-JP" dirty="0"/>
          </a:p>
          <a:p>
            <a:r>
              <a:rPr lang="ja-JP" altLang="en-US" dirty="0"/>
              <a:t>現場での専門知識の活用方法を学ぶ</a:t>
            </a:r>
            <a:endParaRPr lang="en-US" altLang="ja-JP" dirty="0"/>
          </a:p>
          <a:p>
            <a:pPr lvl="1"/>
            <a:r>
              <a:rPr kumimoji="1" lang="ja-JP" altLang="en-US" dirty="0"/>
              <a:t>産学連携</a:t>
            </a:r>
            <a:endParaRPr kumimoji="1" lang="en-US" altLang="ja-JP" dirty="0"/>
          </a:p>
          <a:p>
            <a:pPr lvl="2"/>
            <a:r>
              <a:rPr kumimoji="1" lang="ja-JP" altLang="en-US" dirty="0"/>
              <a:t>仮想化記述技術等</a:t>
            </a:r>
          </a:p>
        </p:txBody>
      </p:sp>
    </p:spTree>
    <p:extLst>
      <p:ext uri="{BB962C8B-B14F-4D97-AF65-F5344CB8AC3E}">
        <p14:creationId xmlns:p14="http://schemas.microsoft.com/office/powerpoint/2010/main" val="4087339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ソリューション技術の研究</a:t>
            </a:r>
            <a:r>
              <a:rPr lang="en-US" altLang="ja-JP" dirty="0"/>
              <a:t/>
            </a:r>
            <a:br>
              <a:rPr lang="en-US" altLang="ja-JP" dirty="0"/>
            </a:br>
            <a:r>
              <a:rPr lang="ja-JP" altLang="en-US" dirty="0"/>
              <a:t>（</a:t>
            </a:r>
            <a:r>
              <a:rPr lang="ja-JP" altLang="en-US" sz="4000" dirty="0"/>
              <a:t>＝困っている誰かを助ける研究）</a:t>
            </a:r>
          </a:p>
        </p:txBody>
      </p:sp>
      <p:sp>
        <p:nvSpPr>
          <p:cNvPr id="5" name="サブタイトル 4"/>
          <p:cNvSpPr>
            <a:spLocks noGrp="1"/>
          </p:cNvSpPr>
          <p:nvPr>
            <p:ph type="subTitle" idx="1"/>
          </p:nvPr>
        </p:nvSpPr>
        <p:spPr/>
        <p:txBody>
          <a:bodyPr anchor="b"/>
          <a:lstStyle/>
          <a:p>
            <a:r>
              <a:rPr lang="ja-JP" altLang="en-US" dirty="0"/>
              <a:t>岸本頼紀［システム開発］</a:t>
            </a:r>
          </a:p>
        </p:txBody>
      </p:sp>
    </p:spTree>
    <p:extLst>
      <p:ext uri="{BB962C8B-B14F-4D97-AF65-F5344CB8AC3E}">
        <p14:creationId xmlns:p14="http://schemas.microsoft.com/office/powerpoint/2010/main" val="2087741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概要</a:t>
            </a:r>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a:t>研究の目的</a:t>
            </a:r>
            <a:endParaRPr lang="en-US" altLang="ja-JP" dirty="0"/>
          </a:p>
          <a:p>
            <a:pPr lvl="1"/>
            <a:r>
              <a:rPr lang="ja-JP" altLang="en-US" dirty="0"/>
              <a:t>世の中の困っている人を助けるシステムの研究</a:t>
            </a:r>
            <a:endParaRPr lang="en-US" altLang="ja-JP" dirty="0"/>
          </a:p>
          <a:p>
            <a:r>
              <a:rPr lang="ja-JP" altLang="en-US" dirty="0"/>
              <a:t>研究テーマ例</a:t>
            </a:r>
            <a:endParaRPr kumimoji="1" lang="en-US" altLang="ja-JP" dirty="0"/>
          </a:p>
          <a:p>
            <a:pPr lvl="1"/>
            <a:r>
              <a:rPr lang="ja-JP" altLang="en-US" dirty="0"/>
              <a:t>高効率・高品質ソフトウェアの研究</a:t>
            </a:r>
            <a:endParaRPr lang="en-US" altLang="ja-JP" dirty="0"/>
          </a:p>
          <a:p>
            <a:pPr lvl="2"/>
            <a:r>
              <a:rPr lang="ja-JP" altLang="en-US" dirty="0" smtClean="0">
                <a:solidFill>
                  <a:schemeClr val="tx1"/>
                </a:solidFill>
              </a:rPr>
              <a:t>プログラム</a:t>
            </a:r>
            <a:r>
              <a:rPr lang="ja-JP" altLang="en-US" dirty="0">
                <a:solidFill>
                  <a:schemeClr val="tx1"/>
                </a:solidFill>
              </a:rPr>
              <a:t>構造に着目したソフトウェア品質計測方法の研究</a:t>
            </a:r>
            <a:endParaRPr lang="en-US" altLang="ja-JP" dirty="0">
              <a:solidFill>
                <a:schemeClr val="tx1"/>
              </a:solidFill>
            </a:endParaRPr>
          </a:p>
          <a:p>
            <a:pPr lvl="2"/>
            <a:r>
              <a:rPr lang="ja-JP" altLang="en-US" dirty="0">
                <a:solidFill>
                  <a:schemeClr val="tx1"/>
                </a:solidFill>
              </a:rPr>
              <a:t>理解しやすいプログラミング記述法の研究</a:t>
            </a:r>
            <a:endParaRPr lang="en-US" altLang="ja-JP" dirty="0">
              <a:solidFill>
                <a:schemeClr val="tx1"/>
              </a:solidFill>
            </a:endParaRPr>
          </a:p>
          <a:p>
            <a:pPr lvl="2"/>
            <a:r>
              <a:rPr lang="ja-JP" altLang="en-US" dirty="0">
                <a:solidFill>
                  <a:schemeClr val="tx1"/>
                </a:solidFill>
              </a:rPr>
              <a:t>仕様記述・表現技術の研究</a:t>
            </a:r>
            <a:endParaRPr lang="en-US" altLang="ja-JP" dirty="0">
              <a:solidFill>
                <a:schemeClr val="tx1"/>
              </a:solidFill>
            </a:endParaRPr>
          </a:p>
          <a:p>
            <a:pPr lvl="1"/>
            <a:r>
              <a:rPr lang="ja-JP" altLang="en-US" dirty="0">
                <a:solidFill>
                  <a:schemeClr val="tx1"/>
                </a:solidFill>
              </a:rPr>
              <a:t>高品質デザインの研究</a:t>
            </a:r>
            <a:endParaRPr lang="en-US" altLang="ja-JP" dirty="0">
              <a:solidFill>
                <a:schemeClr val="tx1"/>
              </a:solidFill>
            </a:endParaRPr>
          </a:p>
          <a:p>
            <a:pPr lvl="2"/>
            <a:r>
              <a:rPr lang="ja-JP" altLang="en-US" dirty="0">
                <a:solidFill>
                  <a:schemeClr val="tx1"/>
                </a:solidFill>
              </a:rPr>
              <a:t>情報構造に基づくデザインの評価手法の研究</a:t>
            </a:r>
            <a:endParaRPr lang="en-US" altLang="ja-JP" dirty="0">
              <a:solidFill>
                <a:schemeClr val="tx1"/>
              </a:solidFill>
            </a:endParaRPr>
          </a:p>
          <a:p>
            <a:pPr lvl="2"/>
            <a:r>
              <a:rPr lang="ja-JP" altLang="en-US" dirty="0" smtClean="0">
                <a:solidFill>
                  <a:schemeClr val="tx1"/>
                </a:solidFill>
              </a:rPr>
              <a:t>画像加工で生じる印象傾向の研究</a:t>
            </a:r>
            <a:endParaRPr lang="en-US" altLang="ja-JP" dirty="0" smtClean="0">
              <a:solidFill>
                <a:schemeClr val="tx1"/>
              </a:solidFill>
            </a:endParaRPr>
          </a:p>
          <a:p>
            <a:pPr lvl="2"/>
            <a:r>
              <a:rPr lang="ja-JP" altLang="en-US" dirty="0" smtClean="0">
                <a:solidFill>
                  <a:schemeClr val="tx1"/>
                </a:solidFill>
              </a:rPr>
              <a:t>デザインの複雑さ評価手法と改変コスト見積の研究</a:t>
            </a:r>
            <a:endParaRPr lang="en-US" altLang="ja-JP" dirty="0" smtClean="0">
              <a:solidFill>
                <a:schemeClr val="tx1"/>
              </a:solidFill>
            </a:endParaRPr>
          </a:p>
          <a:p>
            <a:pPr lvl="2"/>
            <a:r>
              <a:rPr lang="ja-JP" altLang="en-US" dirty="0" smtClean="0">
                <a:solidFill>
                  <a:schemeClr val="tx1"/>
                </a:solidFill>
              </a:rPr>
              <a:t>注視点による</a:t>
            </a:r>
            <a:r>
              <a:rPr lang="en-US" altLang="ja-JP" dirty="0" smtClean="0">
                <a:solidFill>
                  <a:schemeClr val="tx1"/>
                </a:solidFill>
              </a:rPr>
              <a:t>Web</a:t>
            </a:r>
            <a:r>
              <a:rPr lang="ja-JP" altLang="en-US" dirty="0" smtClean="0">
                <a:solidFill>
                  <a:schemeClr val="tx1"/>
                </a:solidFill>
              </a:rPr>
              <a:t>広告の視認特性と印象傾向の研究</a:t>
            </a:r>
            <a:endParaRPr lang="en-US" altLang="ja-JP" dirty="0" smtClean="0">
              <a:solidFill>
                <a:schemeClr val="tx1"/>
              </a:solidFill>
            </a:endParaRPr>
          </a:p>
          <a:p>
            <a:pPr lvl="1"/>
            <a:r>
              <a:rPr lang="ja-JP" altLang="en-US" dirty="0" smtClean="0">
                <a:solidFill>
                  <a:schemeClr val="tx1"/>
                </a:solidFill>
              </a:rPr>
              <a:t>ソリューションシステム</a:t>
            </a:r>
            <a:r>
              <a:rPr lang="ja-JP" altLang="en-US" dirty="0">
                <a:solidFill>
                  <a:schemeClr val="tx1"/>
                </a:solidFill>
              </a:rPr>
              <a:t>開発の</a:t>
            </a:r>
            <a:r>
              <a:rPr lang="ja-JP" altLang="en-US" dirty="0" smtClean="0">
                <a:solidFill>
                  <a:schemeClr val="tx1"/>
                </a:solidFill>
              </a:rPr>
              <a:t>研究</a:t>
            </a:r>
            <a:endParaRPr lang="ja-JP" altLang="en-US" dirty="0"/>
          </a:p>
          <a:p>
            <a:pPr lvl="2"/>
            <a:r>
              <a:rPr lang="en-US" altLang="ja-JP" dirty="0" smtClean="0"/>
              <a:t>SNS</a:t>
            </a:r>
            <a:r>
              <a:rPr lang="ja-JP" altLang="en-US" dirty="0" smtClean="0"/>
              <a:t>ネット炎上体験型教育支援システム</a:t>
            </a:r>
            <a:endParaRPr lang="en-US" altLang="ja-JP" dirty="0" smtClean="0"/>
          </a:p>
          <a:p>
            <a:pPr lvl="2"/>
            <a:r>
              <a:rPr lang="ja-JP" altLang="en-US" dirty="0" smtClean="0"/>
              <a:t>低年齢向けプログラム</a:t>
            </a:r>
            <a:r>
              <a:rPr lang="ja-JP" altLang="en-US" dirty="0"/>
              <a:t>学習</a:t>
            </a:r>
            <a:r>
              <a:rPr lang="en-US" altLang="ja-JP" dirty="0"/>
              <a:t>e-Learning</a:t>
            </a:r>
            <a:r>
              <a:rPr lang="ja-JP" altLang="en-US" dirty="0"/>
              <a:t>システムの</a:t>
            </a:r>
            <a:r>
              <a:rPr lang="ja-JP" altLang="en-US" dirty="0" smtClean="0"/>
              <a:t>研究</a:t>
            </a:r>
            <a:endParaRPr lang="en-US" altLang="ja-JP" dirty="0" smtClean="0"/>
          </a:p>
          <a:p>
            <a:pPr lvl="1"/>
            <a:r>
              <a:rPr lang="ja-JP" altLang="en-US" dirty="0" smtClean="0"/>
              <a:t>サイバーセキュリティ関連の研究</a:t>
            </a:r>
            <a:endParaRPr lang="en-US" altLang="ja-JP" dirty="0" smtClean="0"/>
          </a:p>
          <a:p>
            <a:pPr lvl="2"/>
            <a:r>
              <a:rPr lang="ja-JP" altLang="en-US" dirty="0" smtClean="0"/>
              <a:t>マルウェアの静的解析技術の研究</a:t>
            </a:r>
            <a:endParaRPr lang="en-US" altLang="ja-JP" dirty="0" smtClean="0"/>
          </a:p>
          <a:p>
            <a:pPr lvl="2"/>
            <a:r>
              <a:rPr lang="ja-JP" altLang="en-US" dirty="0" smtClean="0"/>
              <a:t>サイバー犯罪者のプロファイリング技術の研究</a:t>
            </a:r>
            <a:endParaRPr lang="en-US" altLang="ja-JP" dirty="0"/>
          </a:p>
          <a:p>
            <a:pPr lvl="1"/>
            <a:r>
              <a:rPr lang="ja-JP" altLang="en-US" dirty="0" smtClean="0"/>
              <a:t>その他いろいろ</a:t>
            </a:r>
            <a:endParaRPr lang="en-US" altLang="ja-JP" dirty="0"/>
          </a:p>
          <a:p>
            <a:r>
              <a:rPr lang="ja-JP" altLang="en-US" dirty="0"/>
              <a:t>達成目標</a:t>
            </a:r>
            <a:endParaRPr lang="en-US" altLang="ja-JP" dirty="0"/>
          </a:p>
          <a:p>
            <a:pPr lvl="1"/>
            <a:r>
              <a:rPr lang="ja-JP" altLang="en-US" dirty="0"/>
              <a:t>電子情報通信学会総合大会での学会発表</a:t>
            </a:r>
            <a:endParaRPr lang="en-US" altLang="ja-JP" dirty="0"/>
          </a:p>
        </p:txBody>
      </p:sp>
      <p:pic>
        <p:nvPicPr>
          <p:cNvPr id="5" name="Picture 2" descr="D:\特講用画像\P1000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14" y="3753036"/>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特講用画像\CIMG1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283" y="4705294"/>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2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進め方</a:t>
            </a:r>
          </a:p>
        </p:txBody>
      </p:sp>
      <p:sp>
        <p:nvSpPr>
          <p:cNvPr id="3" name="コンテンツ プレースホルダー 2"/>
          <p:cNvSpPr>
            <a:spLocks noGrp="1"/>
          </p:cNvSpPr>
          <p:nvPr>
            <p:ph sz="quarter" idx="13"/>
          </p:nvPr>
        </p:nvSpPr>
        <p:spPr/>
        <p:txBody>
          <a:bodyPr>
            <a:normAutofit/>
          </a:bodyPr>
          <a:lstStyle/>
          <a:p>
            <a:r>
              <a:rPr lang="ja-JP" altLang="en-US" dirty="0"/>
              <a:t>４月～６月：新人研修</a:t>
            </a:r>
            <a:endParaRPr lang="en-US" altLang="ja-JP" dirty="0"/>
          </a:p>
          <a:p>
            <a:pPr lvl="1"/>
            <a:r>
              <a:rPr lang="ja-JP" altLang="en-US" dirty="0" smtClean="0"/>
              <a:t>問題解決と論理的思考の新人研修</a:t>
            </a:r>
            <a:endParaRPr lang="en-US" altLang="ja-JP" dirty="0" smtClean="0"/>
          </a:p>
          <a:p>
            <a:pPr lvl="2"/>
            <a:r>
              <a:rPr lang="ja-JP" altLang="en-US" dirty="0" smtClean="0"/>
              <a:t>〇立系？のロジカルシンキングの圧縮版</a:t>
            </a:r>
            <a:endParaRPr lang="en-US" altLang="ja-JP" dirty="0" smtClean="0"/>
          </a:p>
          <a:p>
            <a:pPr lvl="1"/>
            <a:r>
              <a:rPr lang="ja-JP" altLang="en-US" dirty="0" smtClean="0"/>
              <a:t>チーム</a:t>
            </a:r>
            <a:r>
              <a:rPr lang="ja-JP" altLang="en-US" dirty="0"/>
              <a:t>におけるシステム開発の流れを全て体験</a:t>
            </a:r>
            <a:endParaRPr lang="en-US" altLang="ja-JP" dirty="0"/>
          </a:p>
          <a:p>
            <a:pPr lvl="2"/>
            <a:r>
              <a:rPr lang="ja-JP" altLang="en-US" dirty="0"/>
              <a:t>Ｎ○Ｔデータの研修を</a:t>
            </a:r>
            <a:r>
              <a:rPr lang="en-US" altLang="ja-JP" dirty="0"/>
              <a:t>10</a:t>
            </a:r>
            <a:r>
              <a:rPr lang="ja-JP" altLang="en-US" dirty="0"/>
              <a:t>倍薄めた内容</a:t>
            </a:r>
            <a:endParaRPr lang="en-US" altLang="ja-JP" dirty="0"/>
          </a:p>
          <a:p>
            <a:r>
              <a:rPr lang="ja-JP" altLang="en-US" dirty="0"/>
              <a:t>７～１２月：研究＆論文執筆</a:t>
            </a:r>
            <a:endParaRPr lang="en-US" altLang="ja-JP" dirty="0"/>
          </a:p>
          <a:p>
            <a:pPr lvl="1"/>
            <a:r>
              <a:rPr lang="ja-JP" altLang="en-US" dirty="0"/>
              <a:t>各自でテーマを決めて研究を進める</a:t>
            </a:r>
            <a:endParaRPr lang="en-US" altLang="ja-JP" dirty="0"/>
          </a:p>
          <a:p>
            <a:pPr lvl="1"/>
            <a:r>
              <a:rPr lang="ja-JP" altLang="en-US" dirty="0"/>
              <a:t>１２月末までに学会発表用の論文を執筆</a:t>
            </a:r>
            <a:endParaRPr lang="en-US" altLang="ja-JP" dirty="0"/>
          </a:p>
          <a:p>
            <a:r>
              <a:rPr lang="ja-JP" altLang="en-US" dirty="0"/>
              <a:t>１～３月：学会発表・就活対策</a:t>
            </a:r>
            <a:endParaRPr lang="en-US" altLang="ja-JP" dirty="0"/>
          </a:p>
          <a:p>
            <a:pPr lvl="1"/>
            <a:r>
              <a:rPr lang="ja-JP" altLang="en-US" dirty="0"/>
              <a:t>プレゼンテーション練習</a:t>
            </a:r>
            <a:endParaRPr lang="en-US" altLang="ja-JP" dirty="0"/>
          </a:p>
          <a:p>
            <a:pPr lvl="1"/>
            <a:r>
              <a:rPr kumimoji="1" lang="ja-JP" altLang="en-US" dirty="0"/>
              <a:t>就活対策</a:t>
            </a:r>
            <a:endParaRPr kumimoji="1" lang="en-US" altLang="ja-JP" dirty="0"/>
          </a:p>
        </p:txBody>
      </p:sp>
    </p:spTree>
    <p:extLst>
      <p:ext uri="{BB962C8B-B14F-4D97-AF65-F5344CB8AC3E}">
        <p14:creationId xmlns:p14="http://schemas.microsoft.com/office/powerpoint/2010/main" val="35271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a:bodyPr>
          <a:lstStyle/>
          <a:p>
            <a:r>
              <a:rPr lang="ja-JP" altLang="en-US" dirty="0"/>
              <a:t>面談方法</a:t>
            </a:r>
            <a:endParaRPr lang="en-US" altLang="ja-JP" dirty="0"/>
          </a:p>
          <a:p>
            <a:pPr lvl="1"/>
            <a:r>
              <a:rPr lang="ja-JP" altLang="en-US" dirty="0"/>
              <a:t>担当教員の面談を必ず受けること</a:t>
            </a:r>
          </a:p>
          <a:p>
            <a:r>
              <a:rPr lang="ja-JP" altLang="en-US" dirty="0"/>
              <a:t>面談スケジュール</a:t>
            </a:r>
            <a:endParaRPr lang="en-US" altLang="ja-JP" dirty="0"/>
          </a:p>
          <a:p>
            <a:pPr lvl="1"/>
            <a:r>
              <a:rPr lang="ja-JP" altLang="en-US" dirty="0"/>
              <a:t>各教員研究室前に掲示する</a:t>
            </a:r>
            <a:endParaRPr lang="en-US" altLang="ja-JP" dirty="0"/>
          </a:p>
          <a:p>
            <a:r>
              <a:rPr lang="ja-JP" altLang="en-US" dirty="0"/>
              <a:t>面談場所</a:t>
            </a:r>
            <a:endParaRPr lang="en-US" altLang="zh-TW" dirty="0"/>
          </a:p>
          <a:p>
            <a:pPr lvl="1"/>
            <a:r>
              <a:rPr lang="zh-TW" altLang="en-US" dirty="0"/>
              <a:t>岸本頼紀</a:t>
            </a:r>
            <a:r>
              <a:rPr lang="ja-JP" altLang="en-US" sz="1900" dirty="0"/>
              <a:t>（</a:t>
            </a:r>
            <a:r>
              <a:rPr lang="zh-TW" altLang="en-US" sz="1900" dirty="0"/>
              <a:t>７号館</a:t>
            </a:r>
            <a:r>
              <a:rPr lang="en-US" altLang="zh-TW" sz="1900" dirty="0"/>
              <a:t>3</a:t>
            </a:r>
            <a:r>
              <a:rPr lang="zh-TW" altLang="en-US" sz="1900" dirty="0"/>
              <a:t>階</a:t>
            </a:r>
            <a:r>
              <a:rPr lang="en-US" altLang="zh-TW" sz="1900" dirty="0"/>
              <a:t>3302</a:t>
            </a:r>
            <a:r>
              <a:rPr lang="zh-TW" altLang="en-US" sz="1900" dirty="0"/>
              <a:t>研究室</a:t>
            </a:r>
            <a:r>
              <a:rPr lang="ja-JP" altLang="en-US" sz="1900" dirty="0"/>
              <a:t>）</a:t>
            </a:r>
            <a:endParaRPr lang="en-US" altLang="zh-TW" sz="1900" dirty="0"/>
          </a:p>
          <a:p>
            <a:pPr lvl="2"/>
            <a:r>
              <a:rPr lang="ja-JP" altLang="en-US" dirty="0"/>
              <a:t>ソフトウェア工学、プロジェクトマネージメント、</a:t>
            </a:r>
            <a:r>
              <a:rPr lang="en-US" altLang="ja-JP" dirty="0"/>
              <a:t>Web</a:t>
            </a:r>
            <a:r>
              <a:rPr lang="ja-JP" altLang="en-US" dirty="0"/>
              <a:t>デザイン、仮想化技術</a:t>
            </a:r>
            <a:endParaRPr lang="en-US" altLang="ja-JP" dirty="0"/>
          </a:p>
        </p:txBody>
      </p:sp>
    </p:spTree>
    <p:extLst>
      <p:ext uri="{BB962C8B-B14F-4D97-AF65-F5344CB8AC3E}">
        <p14:creationId xmlns:p14="http://schemas.microsoft.com/office/powerpoint/2010/main" val="3765976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資料</a:t>
            </a:r>
            <a:r>
              <a:rPr kumimoji="1" lang="en-US" altLang="ja-JP" dirty="0"/>
              <a:t>URL	</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a:hlinkClick r:id="rId2"/>
              </a:rPr>
              <a:t>http://www.edu.tuis.ac.jp/~ykawano/project/system_projects2016.pptx</a:t>
            </a:r>
            <a:endParaRPr lang="en-US" altLang="ja-JP" dirty="0"/>
          </a:p>
          <a:p>
            <a:r>
              <a:rPr lang="en-US" altLang="ja-JP" dirty="0">
                <a:hlinkClick r:id="rId3"/>
              </a:rPr>
              <a:t>http://www.edu.tuis.ac.jp/~ykawano/project/system_projects2016.pdf</a:t>
            </a:r>
            <a:endParaRPr lang="en-US" altLang="ja-JP" dirty="0"/>
          </a:p>
          <a:p>
            <a:endParaRPr kumimoji="1" lang="ja-JP" altLang="en-US" dirty="0"/>
          </a:p>
        </p:txBody>
      </p:sp>
      <p:pic>
        <p:nvPicPr>
          <p:cNvPr id="4098" name="Picture 2" descr="C:\Users\yoshi\Desktop\QRco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140968"/>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2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グループと専門分野</a:t>
            </a:r>
            <a:endParaRPr kumimoji="1" lang="ja-JP" altLang="en-US" dirty="0"/>
          </a:p>
        </p:txBody>
      </p:sp>
      <p:sp>
        <p:nvSpPr>
          <p:cNvPr id="3" name="コンテンツ プレースホルダー 2"/>
          <p:cNvSpPr>
            <a:spLocks noGrp="1"/>
          </p:cNvSpPr>
          <p:nvPr>
            <p:ph sz="quarter" idx="13"/>
          </p:nvPr>
        </p:nvSpPr>
        <p:spPr>
          <a:xfrm>
            <a:off x="107504" y="1412776"/>
            <a:ext cx="8820472" cy="3816424"/>
          </a:xfrm>
        </p:spPr>
        <p:txBody>
          <a:bodyPr>
            <a:normAutofit/>
          </a:bodyPr>
          <a:lstStyle/>
          <a:p>
            <a:r>
              <a:rPr lang="ja-JP" altLang="en-US" dirty="0"/>
              <a:t>教育モデル</a:t>
            </a:r>
            <a:r>
              <a:rPr lang="en-US" altLang="ja-JP" dirty="0"/>
              <a:t>(</a:t>
            </a:r>
            <a:r>
              <a:rPr lang="ja-JP" altLang="en-US" dirty="0"/>
              <a:t>布広・大城）</a:t>
            </a:r>
            <a:endParaRPr lang="en-US" altLang="ja-JP" dirty="0"/>
          </a:p>
          <a:p>
            <a:pPr lvl="1"/>
            <a:r>
              <a:rPr lang="ja-JP" altLang="en-US" dirty="0"/>
              <a:t>教育内容や教育方法に関する研究</a:t>
            </a:r>
            <a:endParaRPr lang="en-US" altLang="ja-JP" dirty="0"/>
          </a:p>
          <a:p>
            <a:r>
              <a:rPr lang="ja-JP" altLang="en-US" dirty="0">
                <a:solidFill>
                  <a:schemeClr val="accent2"/>
                </a:solidFill>
              </a:rPr>
              <a:t>システム開発（布広・岸本）</a:t>
            </a:r>
            <a:endParaRPr lang="en-US" altLang="ja-JP" dirty="0">
              <a:solidFill>
                <a:schemeClr val="accent2"/>
              </a:solidFill>
            </a:endParaRPr>
          </a:p>
          <a:p>
            <a:pPr lvl="1"/>
            <a:r>
              <a:rPr lang="ja-JP" altLang="en-US" dirty="0"/>
              <a:t>情報端末、コンテンツ仮想化に関する研究</a:t>
            </a:r>
            <a:endParaRPr lang="en-US" altLang="ja-JP" dirty="0"/>
          </a:p>
          <a:p>
            <a:r>
              <a:rPr lang="ja-JP" altLang="en-US" dirty="0">
                <a:solidFill>
                  <a:schemeClr val="accent6"/>
                </a:solidFill>
              </a:rPr>
              <a:t>ユーザインタフェース</a:t>
            </a:r>
            <a:r>
              <a:rPr lang="ja-JP" altLang="en-US" dirty="0" smtClean="0">
                <a:solidFill>
                  <a:schemeClr val="accent6"/>
                </a:solidFill>
              </a:rPr>
              <a:t>（岸本</a:t>
            </a:r>
            <a:r>
              <a:rPr lang="ja-JP" altLang="en-US" dirty="0">
                <a:solidFill>
                  <a:schemeClr val="accent6"/>
                </a:solidFill>
              </a:rPr>
              <a:t>）</a:t>
            </a:r>
            <a:endParaRPr lang="en-US" altLang="ja-JP" dirty="0">
              <a:solidFill>
                <a:schemeClr val="accent6"/>
              </a:solidFill>
            </a:endParaRPr>
          </a:p>
          <a:p>
            <a:pPr lvl="1"/>
            <a:r>
              <a:rPr lang="en-US" altLang="ja-JP" dirty="0"/>
              <a:t>Web</a:t>
            </a:r>
            <a:r>
              <a:rPr lang="ja-JP" altLang="en-US" dirty="0"/>
              <a:t>化、ユーザインタフェースの研究</a:t>
            </a:r>
            <a:endParaRPr lang="en-US" altLang="ja-JP" dirty="0"/>
          </a:p>
        </p:txBody>
      </p:sp>
    </p:spTree>
    <p:extLst>
      <p:ext uri="{BB962C8B-B14F-4D97-AF65-F5344CB8AC3E}">
        <p14:creationId xmlns:p14="http://schemas.microsoft.com/office/powerpoint/2010/main" val="417686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フッター プレースホルダ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a:t>2012/6/28 </a:t>
            </a:r>
            <a:endParaRPr kumimoji="0" lang="ja-JP" altLang="en-US"/>
          </a:p>
        </p:txBody>
      </p:sp>
      <p:sp>
        <p:nvSpPr>
          <p:cNvPr id="19459"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DF05FDB-23AE-4F15-9CF8-C9B974352B57}" type="slidenum">
              <a:rPr kumimoji="0" lang="ja-JP" altLang="en-US" smtClean="0"/>
              <a:pPr eaLnBrk="1" hangingPunct="1"/>
              <a:t>6</a:t>
            </a:fld>
            <a:endParaRPr kumimoji="0" lang="ja-JP" altLang="en-US"/>
          </a:p>
        </p:txBody>
      </p:sp>
      <p:pic>
        <p:nvPicPr>
          <p:cNvPr id="43010" name="Picture 2" descr="F:\大学体験会説明\_MG_07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76250"/>
            <a:ext cx="431958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大学体験会説明\IMG_59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932238"/>
            <a:ext cx="3457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4716463" y="1052513"/>
          <a:ext cx="3679825" cy="2232025"/>
        </p:xfrm>
        <a:graphic>
          <a:graphicData uri="http://schemas.openxmlformats.org/presentationml/2006/ole">
            <mc:AlternateContent xmlns:mc="http://schemas.openxmlformats.org/markup-compatibility/2006">
              <mc:Choice xmlns:v="urn:schemas-microsoft-com:vml" Requires="v">
                <p:oleObj spid="_x0000_s3095" name="Visio" r:id="rId5" imgW="10970198" imgH="6134224" progId="">
                  <p:embed/>
                </p:oleObj>
              </mc:Choice>
              <mc:Fallback>
                <p:oleObj name="Visio" r:id="rId5" imgW="10970198" imgH="61342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052513"/>
                        <a:ext cx="36798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3357563"/>
            <a:ext cx="24209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988" y="4292600"/>
            <a:ext cx="21018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APTAIN_recor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313" y="4797425"/>
            <a:ext cx="21605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右矢印 13"/>
          <p:cNvSpPr/>
          <p:nvPr/>
        </p:nvSpPr>
        <p:spPr>
          <a:xfrm>
            <a:off x="4787900" y="429418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p:cNvSpPr txBox="1"/>
          <p:nvPr/>
        </p:nvSpPr>
        <p:spPr>
          <a:xfrm>
            <a:off x="611188" y="25400"/>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企画</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16" name="テキスト ボックス 15"/>
          <p:cNvSpPr txBox="1"/>
          <p:nvPr/>
        </p:nvSpPr>
        <p:spPr>
          <a:xfrm>
            <a:off x="6372225" y="3336925"/>
            <a:ext cx="1439863"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開発</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1037" name="テキスト ボックス 16"/>
          <p:cNvSpPr txBox="1">
            <a:spLocks noChangeArrowheads="1"/>
          </p:cNvSpPr>
          <p:nvPr/>
        </p:nvSpPr>
        <p:spPr bwMode="auto">
          <a:xfrm>
            <a:off x="4572001" y="73025"/>
            <a:ext cx="3240360" cy="425758"/>
          </a:xfrm>
          <a:prstGeom prst="rect">
            <a:avLst/>
          </a:prstGeom>
          <a:noFill/>
          <a:ln w="9525">
            <a:noFill/>
            <a:miter lim="800000"/>
            <a:headEnd/>
            <a:tailEnd/>
          </a:ln>
        </p:spPr>
        <p:txBody>
          <a:bodyPr wrap="square">
            <a:spAutoFit/>
          </a:bodyPr>
          <a:lstStyle/>
          <a:p>
            <a:pPr>
              <a:lnSpc>
                <a:spcPts val="2600"/>
              </a:lnSpc>
              <a:spcBef>
                <a:spcPts val="600"/>
              </a:spcBef>
              <a:buFont typeface="Wingdings" pitchFamily="2" charset="2"/>
              <a:buChar char="Ø"/>
              <a:defRPr/>
            </a:pPr>
            <a:r>
              <a:rPr lang="ja-JP" altLang="en-US" sz="2800" b="1" dirty="0">
                <a:effectLst>
                  <a:outerShdw blurRad="38100" dist="38100" dir="2700000" algn="tl">
                    <a:srgbClr val="000000">
                      <a:alpha val="43137"/>
                    </a:srgbClr>
                  </a:outerShdw>
                </a:effectLst>
                <a:latin typeface="Arial" charset="0"/>
              </a:rPr>
              <a:t>研究開発の流れ</a:t>
            </a:r>
          </a:p>
        </p:txBody>
      </p:sp>
    </p:spTree>
    <p:extLst>
      <p:ext uri="{BB962C8B-B14F-4D97-AF65-F5344CB8AC3E}">
        <p14:creationId xmlns:p14="http://schemas.microsoft.com/office/powerpoint/2010/main" val="358327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box(in)">
                                      <p:cBhvr>
                                        <p:cTn id="11" dur="500"/>
                                        <p:tgtEl>
                                          <p:spTgt spid="43010"/>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ppt_x</p:attrName>
                                        </p:attrNameLst>
                                      </p:cBhvr>
                                      <p:tavLst>
                                        <p:tav tm="0">
                                          <p:val>
                                            <p:strVal val="#ppt_x-.2"/>
                                          </p:val>
                                        </p:tav>
                                        <p:tav tm="100000">
                                          <p:val>
                                            <p:strVal val="#ppt_x"/>
                                          </p:val>
                                        </p:tav>
                                      </p:tavLst>
                                    </p:anim>
                                    <p:anim calcmode="lin" valueType="num">
                                      <p:cBhvr>
                                        <p:cTn id="16"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26"/>
                                        </p:tgtEl>
                                      </p:cBhvr>
                                    </p:animEffect>
                                  </p:childTnLst>
                                </p:cTn>
                              </p:par>
                            </p:childTnLst>
                          </p:cTn>
                        </p:par>
                        <p:par>
                          <p:cTn id="18" fill="hold" nodeType="withGroup">
                            <p:stCondLst>
                              <p:cond delay="2000"/>
                            </p:stCondLst>
                            <p:childTnLst>
                              <p:par>
                                <p:cTn id="19" presetID="4"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par>
                          <p:cTn id="22" fill="hold" nodeType="afterGroup">
                            <p:stCondLst>
                              <p:cond delay="2500"/>
                            </p:stCondLst>
                            <p:childTnLst>
                              <p:par>
                                <p:cTn id="23" presetID="4"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par>
                          <p:cTn id="26" fill="hold" nodeType="afterGroup">
                            <p:stCondLst>
                              <p:cond delay="3000"/>
                            </p:stCondLst>
                            <p:childTnLst>
                              <p:par>
                                <p:cTn id="27" presetID="4"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par>
                          <p:cTn id="30" fill="hold" nodeType="withGroup">
                            <p:stCondLst>
                              <p:cond delay="3500"/>
                            </p:stCondLst>
                            <p:childTnLst>
                              <p:par>
                                <p:cTn id="31" presetID="4"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par>
                          <p:cTn id="34" fill="hold" nodeType="afterGroup">
                            <p:stCondLst>
                              <p:cond delay="4000"/>
                            </p:stCondLst>
                            <p:childTnLst>
                              <p:par>
                                <p:cTn id="35" presetID="4"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par>
                          <p:cTn id="38" fill="hold" nodeType="afterGroup">
                            <p:stCondLst>
                              <p:cond delay="4500"/>
                            </p:stCondLst>
                            <p:childTnLst>
                              <p:par>
                                <p:cTn id="39" presetID="4"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フッター プレースホルダ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a:t>2012/6/28 </a:t>
            </a:r>
            <a:endParaRPr kumimoji="0" lang="ja-JP" altLang="en-US"/>
          </a:p>
        </p:txBody>
      </p:sp>
      <p:sp>
        <p:nvSpPr>
          <p:cNvPr id="20483"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E0CB6EC-1089-412F-B40D-3CF3D38BCA75}" type="slidenum">
              <a:rPr kumimoji="0" lang="ja-JP" altLang="en-US" smtClean="0"/>
              <a:pPr eaLnBrk="1" hangingPunct="1"/>
              <a:t>7</a:t>
            </a:fld>
            <a:endParaRPr kumimoji="0" lang="ja-JP" altLang="en-US"/>
          </a:p>
        </p:txBody>
      </p:sp>
      <p:pic>
        <p:nvPicPr>
          <p:cNvPr id="5" name="Picture 2" descr="IMG_39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1363" y="628650"/>
            <a:ext cx="3144837" cy="20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001\camera\画像 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363" y="1906589"/>
            <a:ext cx="2801553" cy="210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2" descr="F:\大学体験会説明\図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29" y="4209414"/>
            <a:ext cx="3988221" cy="22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右矢印 39"/>
          <p:cNvSpPr/>
          <p:nvPr/>
        </p:nvSpPr>
        <p:spPr>
          <a:xfrm>
            <a:off x="3642995" y="92995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曲折矢印 41"/>
          <p:cNvSpPr/>
          <p:nvPr/>
        </p:nvSpPr>
        <p:spPr>
          <a:xfrm flipH="1" flipV="1">
            <a:off x="7155179" y="4503420"/>
            <a:ext cx="1433195" cy="648018"/>
          </a:xfrm>
          <a:prstGeom prst="bentArrow">
            <a:avLst>
              <a:gd name="adj1" fmla="val 25000"/>
              <a:gd name="adj2" fmla="val 25000"/>
              <a:gd name="adj3" fmla="val 2771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3" name="テキスト ボックス 42"/>
          <p:cNvSpPr txBox="1"/>
          <p:nvPr/>
        </p:nvSpPr>
        <p:spPr>
          <a:xfrm>
            <a:off x="684213" y="68580"/>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テスト</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44" name="テキスト ボックス 43"/>
          <p:cNvSpPr txBox="1"/>
          <p:nvPr/>
        </p:nvSpPr>
        <p:spPr>
          <a:xfrm>
            <a:off x="5580063" y="112713"/>
            <a:ext cx="1439862" cy="522287"/>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運用</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45" name="テキスト ボックス 44"/>
          <p:cNvSpPr txBox="1"/>
          <p:nvPr/>
        </p:nvSpPr>
        <p:spPr>
          <a:xfrm>
            <a:off x="4296728" y="3844608"/>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評価</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pic>
        <p:nvPicPr>
          <p:cNvPr id="18445" name="Picture 13" descr="J:\アルバム\2012-09-05\DSCN1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100" y="4427538"/>
            <a:ext cx="2833688"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2"/>
          <p:cNvPicPr>
            <a:picLocks noChangeAspect="1" noChangeArrowheads="1"/>
          </p:cNvPicPr>
          <p:nvPr/>
        </p:nvPicPr>
        <p:blipFill>
          <a:blip r:embed="rId6" cstate="print"/>
          <a:srcRect/>
          <a:stretch>
            <a:fillRect/>
          </a:stretch>
        </p:blipFill>
        <p:spPr bwMode="auto">
          <a:xfrm>
            <a:off x="306997" y="601980"/>
            <a:ext cx="2884547" cy="2164080"/>
          </a:xfrm>
          <a:prstGeom prst="rect">
            <a:avLst/>
          </a:prstGeom>
          <a:noFill/>
          <a:ln w="9525">
            <a:noFill/>
            <a:miter lim="800000"/>
            <a:headEnd/>
            <a:tailEnd/>
          </a:ln>
          <a:effectLst/>
        </p:spPr>
      </p:pic>
      <p:pic>
        <p:nvPicPr>
          <p:cNvPr id="4" name="Picture 3" descr="F:\大学体験会説明\_MG_113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6360" y="2141846"/>
            <a:ext cx="2800119" cy="18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536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2946"/>
                                        </p:tgtEl>
                                        <p:attrNameLst>
                                          <p:attrName>style.visibility</p:attrName>
                                        </p:attrNameLst>
                                      </p:cBhvr>
                                      <p:to>
                                        <p:strVal val="visible"/>
                                      </p:to>
                                    </p:set>
                                    <p:animEffect transition="in" filter="box(in)">
                                      <p:cBhvr>
                                        <p:cTn id="11" dur="500"/>
                                        <p:tgtEl>
                                          <p:spTgt spid="82946"/>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par>
                          <p:cTn id="16" fill="hold" nodeType="with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ox(in)">
                                      <p:cBhvr>
                                        <p:cTn id="19" dur="500"/>
                                        <p:tgtEl>
                                          <p:spTgt spid="40"/>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ox(in)">
                                      <p:cBhvr>
                                        <p:cTn id="23" dur="500"/>
                                        <p:tgtEl>
                                          <p:spTgt spid="44"/>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par>
                          <p:cTn id="32" fill="hold" nodeType="with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in)">
                                      <p:cBhvr>
                                        <p:cTn id="35" dur="500"/>
                                        <p:tgtEl>
                                          <p:spTgt spid="42"/>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ox(in)">
                                      <p:cBhvr>
                                        <p:cTn id="39" dur="500"/>
                                        <p:tgtEl>
                                          <p:spTgt spid="45"/>
                                        </p:tgtEl>
                                      </p:cBhvr>
                                    </p:animEffect>
                                  </p:childTnLst>
                                </p:cTn>
                              </p:par>
                            </p:childTnLst>
                          </p:cTn>
                        </p:par>
                        <p:par>
                          <p:cTn id="40" fill="hold" nodeType="afterGroup">
                            <p:stCondLst>
                              <p:cond delay="4500"/>
                            </p:stCondLst>
                            <p:childTnLst>
                              <p:par>
                                <p:cTn id="41" presetID="6" presetClass="entr" presetSubtype="16" fill="hold" nodeType="afterEffect">
                                  <p:stCondLst>
                                    <p:cond delay="0"/>
                                  </p:stCondLst>
                                  <p:childTnLst>
                                    <p:set>
                                      <p:cBhvr>
                                        <p:cTn id="42" dur="1" fill="hold">
                                          <p:stCondLst>
                                            <p:cond delay="0"/>
                                          </p:stCondLst>
                                        </p:cTn>
                                        <p:tgtEl>
                                          <p:spTgt spid="18445"/>
                                        </p:tgtEl>
                                        <p:attrNameLst>
                                          <p:attrName>style.visibility</p:attrName>
                                        </p:attrNameLst>
                                      </p:cBhvr>
                                      <p:to>
                                        <p:strVal val="visible"/>
                                      </p:to>
                                    </p:set>
                                    <p:animEffect transition="in" filter="circle(in)">
                                      <p:cBhvr>
                                        <p:cTn id="43" dur="500"/>
                                        <p:tgtEl>
                                          <p:spTgt spid="18445"/>
                                        </p:tgtEl>
                                      </p:cBhvr>
                                    </p:animEffect>
                                  </p:childTnLst>
                                </p:cTn>
                              </p:par>
                            </p:childTnLst>
                          </p:cTn>
                        </p:par>
                        <p:par>
                          <p:cTn id="44" fill="hold" nodeType="afterGroup">
                            <p:stCondLst>
                              <p:cond delay="5000"/>
                            </p:stCondLst>
                            <p:childTnLst>
                              <p:par>
                                <p:cTn id="45" presetID="4" presetClass="entr" presetSubtype="16" fill="hold" nodeType="afterEffect">
                                  <p:stCondLst>
                                    <p:cond delay="0"/>
                                  </p:stCondLst>
                                  <p:childTnLst>
                                    <p:set>
                                      <p:cBhvr>
                                        <p:cTn id="46" dur="1" fill="hold">
                                          <p:stCondLst>
                                            <p:cond delay="0"/>
                                          </p:stCondLst>
                                        </p:cTn>
                                        <p:tgtEl>
                                          <p:spTgt spid="44034"/>
                                        </p:tgtEl>
                                        <p:attrNameLst>
                                          <p:attrName>style.visibility</p:attrName>
                                        </p:attrNameLst>
                                      </p:cBhvr>
                                      <p:to>
                                        <p:strVal val="visible"/>
                                      </p:to>
                                    </p:set>
                                    <p:animEffect transition="in" filter="box(in)">
                                      <p:cBhvr>
                                        <p:cTn id="4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プロジェクトの進め方</a:t>
            </a:r>
          </a:p>
        </p:txBody>
      </p:sp>
      <p:sp>
        <p:nvSpPr>
          <p:cNvPr id="3" name="コンテンツ プレースホルダー 2"/>
          <p:cNvSpPr>
            <a:spLocks noGrp="1"/>
          </p:cNvSpPr>
          <p:nvPr>
            <p:ph sz="quarter" idx="13"/>
          </p:nvPr>
        </p:nvSpPr>
        <p:spPr/>
        <p:txBody>
          <a:bodyPr>
            <a:normAutofit/>
          </a:bodyPr>
          <a:lstStyle/>
          <a:p>
            <a:r>
              <a:rPr kumimoji="1" lang="ja-JP" altLang="en-US" dirty="0"/>
              <a:t>開発サイクル（</a:t>
            </a:r>
            <a:r>
              <a:rPr lang="ja-JP" altLang="en-US" dirty="0"/>
              <a:t>半年</a:t>
            </a:r>
            <a:r>
              <a:rPr lang="en-US" altLang="ja-JP" dirty="0"/>
              <a:t>1</a:t>
            </a:r>
            <a:r>
              <a:rPr lang="ja-JP" altLang="en-US" dirty="0"/>
              <a:t>～２サイクル）</a:t>
            </a:r>
            <a:endParaRPr lang="en-US" altLang="ja-JP" dirty="0"/>
          </a:p>
          <a:p>
            <a:pPr lvl="2"/>
            <a:r>
              <a:rPr lang="ja-JP" altLang="en-US" dirty="0"/>
              <a:t>要求分析 ⇒ 機能設計 ⇒ 実装 ⇒ テスト ⇒ 運用 ⇒ 評価</a:t>
            </a:r>
            <a:endParaRPr lang="en-US" altLang="ja-JP" dirty="0"/>
          </a:p>
          <a:p>
            <a:r>
              <a:rPr kumimoji="1" lang="ja-JP" altLang="en-US" dirty="0"/>
              <a:t>ミーティング</a:t>
            </a:r>
            <a:endParaRPr kumimoji="1" lang="en-US" altLang="ja-JP" dirty="0"/>
          </a:p>
          <a:p>
            <a:pPr lvl="1"/>
            <a:r>
              <a:rPr kumimoji="1" lang="ja-JP" altLang="en-US" dirty="0"/>
              <a:t>全体ミーティング</a:t>
            </a:r>
            <a:endParaRPr kumimoji="1" lang="en-US" altLang="ja-JP" dirty="0"/>
          </a:p>
          <a:p>
            <a:pPr lvl="2"/>
            <a:r>
              <a:rPr lang="ja-JP" altLang="en-US" dirty="0"/>
              <a:t>月１回</a:t>
            </a:r>
            <a:endParaRPr lang="en-US" altLang="ja-JP" dirty="0"/>
          </a:p>
          <a:p>
            <a:pPr lvl="1"/>
            <a:r>
              <a:rPr lang="ja-JP" altLang="en-US" dirty="0"/>
              <a:t>グループミーティング</a:t>
            </a:r>
            <a:endParaRPr lang="en-US" altLang="ja-JP" dirty="0"/>
          </a:p>
          <a:p>
            <a:pPr lvl="2"/>
            <a:r>
              <a:rPr lang="ja-JP" altLang="en-US" dirty="0"/>
              <a:t>グループ毎（週２回）</a:t>
            </a:r>
            <a:endParaRPr lang="en-US" altLang="ja-JP" dirty="0"/>
          </a:p>
        </p:txBody>
      </p:sp>
    </p:spTree>
    <p:extLst>
      <p:ext uri="{BB962C8B-B14F-4D97-AF65-F5344CB8AC3E}">
        <p14:creationId xmlns:p14="http://schemas.microsoft.com/office/powerpoint/2010/main" val="74722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面談案内</a:t>
            </a:r>
          </a:p>
        </p:txBody>
      </p:sp>
      <p:sp>
        <p:nvSpPr>
          <p:cNvPr id="3" name="コンテンツ プレースホルダー 2"/>
          <p:cNvSpPr>
            <a:spLocks noGrp="1"/>
          </p:cNvSpPr>
          <p:nvPr>
            <p:ph sz="quarter" idx="13"/>
          </p:nvPr>
        </p:nvSpPr>
        <p:spPr/>
        <p:txBody>
          <a:bodyPr>
            <a:normAutofit lnSpcReduction="10000"/>
          </a:bodyPr>
          <a:lstStyle/>
          <a:p>
            <a:r>
              <a:rPr lang="ja-JP" altLang="en-US" dirty="0"/>
              <a:t>面談方法</a:t>
            </a:r>
            <a:endParaRPr lang="en-US" altLang="ja-JP" dirty="0"/>
          </a:p>
          <a:p>
            <a:pPr lvl="1"/>
            <a:r>
              <a:rPr lang="ja-JP" altLang="en-US" dirty="0"/>
              <a:t>配属を希望するゼミの面談を必ず受けること</a:t>
            </a:r>
            <a:endParaRPr lang="en-US" altLang="ja-JP" dirty="0"/>
          </a:p>
          <a:p>
            <a:r>
              <a:rPr lang="ja-JP" altLang="en-US" dirty="0"/>
              <a:t>面談スケジュール</a:t>
            </a:r>
            <a:endParaRPr lang="en-US" altLang="ja-JP" dirty="0"/>
          </a:p>
          <a:p>
            <a:pPr lvl="1"/>
            <a:r>
              <a:rPr lang="ja-JP" altLang="en-US" dirty="0"/>
              <a:t>各教員研究室前に掲示する</a:t>
            </a:r>
            <a:endParaRPr lang="en-US" altLang="ja-JP" dirty="0"/>
          </a:p>
          <a:p>
            <a:r>
              <a:rPr lang="ja-JP" altLang="en-US" dirty="0"/>
              <a:t>面談場所</a:t>
            </a:r>
            <a:endParaRPr lang="en-US" altLang="zh-TW" dirty="0"/>
          </a:p>
          <a:p>
            <a:pPr lvl="1"/>
            <a:r>
              <a:rPr lang="zh-TW" altLang="en-US" dirty="0"/>
              <a:t>布広永示</a:t>
            </a:r>
            <a:r>
              <a:rPr lang="ja-JP" altLang="en-US" sz="1900" dirty="0"/>
              <a:t>（７号館</a:t>
            </a:r>
            <a:r>
              <a:rPr lang="en-US" altLang="ja-JP" sz="1900" dirty="0"/>
              <a:t>3404</a:t>
            </a:r>
            <a:r>
              <a:rPr lang="ja-JP" altLang="en-US" sz="1900" dirty="0"/>
              <a:t>階</a:t>
            </a:r>
            <a:r>
              <a:rPr lang="en-US" altLang="ja-JP" sz="1900" dirty="0"/>
              <a:t>3424</a:t>
            </a:r>
            <a:r>
              <a:rPr lang="ja-JP" altLang="en-US" sz="1900" dirty="0"/>
              <a:t>学生研究室）</a:t>
            </a:r>
            <a:r>
              <a:rPr lang="en-US" altLang="ja-JP" sz="1900" dirty="0"/>
              <a:t>※</a:t>
            </a:r>
            <a:r>
              <a:rPr lang="ja-JP" altLang="en-US" sz="1900" dirty="0"/>
              <a:t>ゼミ生による面談可</a:t>
            </a:r>
            <a:endParaRPr lang="en-US" altLang="zh-TW" sz="1900" dirty="0"/>
          </a:p>
          <a:p>
            <a:pPr lvl="2"/>
            <a:r>
              <a:rPr lang="ja-JP" altLang="en-US" dirty="0"/>
              <a:t>教育モデル、システム開発、教育システム</a:t>
            </a:r>
            <a:endParaRPr lang="en-US" altLang="zh-TW" dirty="0"/>
          </a:p>
          <a:p>
            <a:pPr lvl="1"/>
            <a:r>
              <a:rPr lang="zh-TW" altLang="en-US" dirty="0"/>
              <a:t>岸本頼紀</a:t>
            </a:r>
            <a:r>
              <a:rPr lang="ja-JP" altLang="en-US" sz="1900" dirty="0"/>
              <a:t>（７号館</a:t>
            </a:r>
            <a:r>
              <a:rPr lang="en-US" altLang="ja-JP" sz="1900" dirty="0"/>
              <a:t>3</a:t>
            </a:r>
            <a:r>
              <a:rPr lang="ja-JP" altLang="en-US" sz="1900" dirty="0"/>
              <a:t>階</a:t>
            </a:r>
            <a:r>
              <a:rPr lang="en-US" altLang="ja-JP" sz="1900" dirty="0"/>
              <a:t>3302</a:t>
            </a:r>
            <a:r>
              <a:rPr lang="ja-JP" altLang="en-US" sz="1900" dirty="0"/>
              <a:t>研究室）</a:t>
            </a:r>
            <a:endParaRPr lang="en-US" altLang="zh-TW" sz="1900" dirty="0"/>
          </a:p>
          <a:p>
            <a:pPr lvl="2"/>
            <a:r>
              <a:rPr lang="ja-JP" altLang="en-US" dirty="0"/>
              <a:t>システム開発、プロジェクトマネージメント、</a:t>
            </a:r>
            <a:r>
              <a:rPr lang="en-US" altLang="ja-JP" dirty="0"/>
              <a:t>Web</a:t>
            </a:r>
            <a:r>
              <a:rPr lang="ja-JP" altLang="en-US" dirty="0"/>
              <a:t>デザイン、仮想化技術</a:t>
            </a:r>
            <a:endParaRPr lang="en-US" altLang="zh-TW" dirty="0"/>
          </a:p>
          <a:p>
            <a:pPr lvl="1"/>
            <a:r>
              <a:rPr lang="ja-JP" altLang="en-US" dirty="0"/>
              <a:t>大城正典</a:t>
            </a:r>
            <a:r>
              <a:rPr lang="ja-JP" altLang="en-US" sz="1900" dirty="0"/>
              <a:t>（</a:t>
            </a:r>
            <a:r>
              <a:rPr lang="en-US" altLang="ja-JP" sz="1900" dirty="0"/>
              <a:t>5</a:t>
            </a:r>
            <a:r>
              <a:rPr lang="ja-JP" altLang="en-US" sz="1900" dirty="0"/>
              <a:t>号館</a:t>
            </a:r>
            <a:r>
              <a:rPr lang="en-US" altLang="ja-JP" sz="1900" dirty="0"/>
              <a:t>2</a:t>
            </a:r>
            <a:r>
              <a:rPr lang="ja-JP" altLang="en-US" sz="1900" dirty="0"/>
              <a:t>階</a:t>
            </a:r>
            <a:r>
              <a:rPr lang="en-US" altLang="ja-JP" sz="1900" dirty="0"/>
              <a:t>821</a:t>
            </a:r>
            <a:r>
              <a:rPr lang="ja-JP" altLang="en-US" sz="1900" dirty="0"/>
              <a:t>研究室）</a:t>
            </a:r>
            <a:endParaRPr lang="en-US" altLang="ja-JP" sz="1900" dirty="0"/>
          </a:p>
          <a:p>
            <a:pPr lvl="2"/>
            <a:r>
              <a:rPr lang="ja-JP" altLang="en-US" dirty="0"/>
              <a:t>教育モデル、システム開発</a:t>
            </a:r>
            <a:endParaRPr lang="en-US" altLang="ja-JP" dirty="0"/>
          </a:p>
        </p:txBody>
      </p:sp>
    </p:spTree>
    <p:extLst>
      <p:ext uri="{BB962C8B-B14F-4D97-AF65-F5344CB8AC3E}">
        <p14:creationId xmlns:p14="http://schemas.microsoft.com/office/powerpoint/2010/main" val="112216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c_template_2013b">
  <a:themeElements>
    <a:clrScheme name="ユーザー定義 7">
      <a:dk1>
        <a:sysClr val="windowText" lastClr="000000"/>
      </a:dk1>
      <a:lt1>
        <a:sysClr val="window" lastClr="FFFFFF"/>
      </a:lt1>
      <a:dk2>
        <a:srgbClr val="207FBF"/>
      </a:dk2>
      <a:lt2>
        <a:srgbClr val="EEECE1"/>
      </a:lt2>
      <a:accent1>
        <a:srgbClr val="207FBF"/>
      </a:accent1>
      <a:accent2>
        <a:srgbClr val="0F3F5F"/>
      </a:accent2>
      <a:accent3>
        <a:srgbClr val="FFC000"/>
      </a:accent3>
      <a:accent4>
        <a:srgbClr val="C0504D"/>
      </a:accent4>
      <a:accent5>
        <a:srgbClr val="9BBB59"/>
      </a:accent5>
      <a:accent6>
        <a:srgbClr val="8064A2"/>
      </a:accent6>
      <a:hlink>
        <a:srgbClr val="0000FF"/>
      </a:hlink>
      <a:folHlink>
        <a:srgbClr val="800080"/>
      </a:folHlink>
    </a:clrScheme>
    <a:fontScheme name="ユーザー定義 1">
      <a:majorFont>
        <a:latin typeface="Meiryo UI"/>
        <a:ea typeface="Meiryo UI"/>
        <a:cs typeface=""/>
      </a:majorFont>
      <a:minorFont>
        <a:latin typeface="メイリオ"/>
        <a:ea typeface="メイリオ"/>
        <a:cs typeface=""/>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bodyPr rtlCol="0" anchor="ctr"/>
      <a:lstStyle>
        <a:defPPr algn="ctr">
          <a:defRPr kumimoji="1"/>
        </a:defPPr>
      </a:lstStyle>
      <a:style>
        <a:lnRef idx="3">
          <a:schemeClr val="lt1"/>
        </a:lnRef>
        <a:fillRef idx="1">
          <a:schemeClr val="accent1"/>
        </a:fillRef>
        <a:effectRef idx="1">
          <a:schemeClr val="accent1"/>
        </a:effectRef>
        <a:fontRef idx="minor">
          <a:schemeClr val="lt1"/>
        </a:fontRef>
      </a:style>
    </a:spDef>
    <a:lnDef>
      <a:spPr>
        <a:ln>
          <a:solidFill>
            <a:srgbClr val="C00000"/>
          </a:solidFill>
          <a:tailEnd type="triangle"/>
        </a:ln>
      </a:spPr>
      <a:bodyPr/>
      <a:lstStyle/>
      <a:style>
        <a:lnRef idx="3">
          <a:schemeClr val="accent5"/>
        </a:lnRef>
        <a:fillRef idx="0">
          <a:schemeClr val="accent5"/>
        </a:fillRef>
        <a:effectRef idx="2">
          <a:schemeClr val="accent5"/>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OpenGaiaProject</Template>
  <TotalTime>21354</TotalTime>
  <Words>2503</Words>
  <Application>Microsoft Office PowerPoint</Application>
  <PresentationFormat>画面に合わせる (4:3)</PresentationFormat>
  <Paragraphs>434</Paragraphs>
  <Slides>44</Slides>
  <Notes>7</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5" baseType="lpstr">
      <vt:lpstr>Meiryo UI</vt:lpstr>
      <vt:lpstr>ＭＳ Ｐゴシック</vt:lpstr>
      <vt:lpstr>メイリオ</vt:lpstr>
      <vt:lpstr>Arial</vt:lpstr>
      <vt:lpstr>Calibri</vt:lpstr>
      <vt:lpstr>Segoe UI</vt:lpstr>
      <vt:lpstr>Tahoma</vt:lpstr>
      <vt:lpstr>Verdana</vt:lpstr>
      <vt:lpstr>Wingdings</vt:lpstr>
      <vt:lpstr>esc_template_2013b</vt:lpstr>
      <vt:lpstr>Visio</vt:lpstr>
      <vt:lpstr>プログラミング学習支援システム 開発プロジェクト</vt:lpstr>
      <vt:lpstr>プログラミング学習支援システム開発Project</vt:lpstr>
      <vt:lpstr>プログラミング学習支援システム開発Project</vt:lpstr>
      <vt:lpstr>学びの目的</vt:lpstr>
      <vt:lpstr>グループと専門分野</vt:lpstr>
      <vt:lpstr>PowerPoint プレゼンテーション</vt:lpstr>
      <vt:lpstr>PowerPoint プレゼンテーション</vt:lpstr>
      <vt:lpstr>プロジェクトの進め方</vt:lpstr>
      <vt:lpstr>面談案内</vt:lpstr>
      <vt:lpstr>サイバーセキュリティ対策技術 研究プロジェクト</vt:lpstr>
      <vt:lpstr>プロジェクトの概要</vt:lpstr>
      <vt:lpstr>学びの目的</vt:lpstr>
      <vt:lpstr>グループと専門分野</vt:lpstr>
      <vt:lpstr>セキュリティインシデントとは</vt:lpstr>
      <vt:lpstr>産学連携</vt:lpstr>
      <vt:lpstr>ビッグデータ解析によるサイバー攻撃の兆候検出</vt:lpstr>
      <vt:lpstr>攻撃者・目的の推定</vt:lpstr>
      <vt:lpstr>SIAS: Security Incidents Mining System </vt:lpstr>
      <vt:lpstr>プロジェクトの進め方</vt:lpstr>
      <vt:lpstr>面談案内</vt:lpstr>
      <vt:lpstr>生物情報処理 ～生き物に学ぶ、生き物を知る～</vt:lpstr>
      <vt:lpstr>研究概要</vt:lpstr>
      <vt:lpstr>分担と専門分野</vt:lpstr>
      <vt:lpstr>面談案内</vt:lpstr>
      <vt:lpstr>地域活性化 Webシステム </vt:lpstr>
      <vt:lpstr>地域活性化のためのWebシステム</vt:lpstr>
      <vt:lpstr>ちば Active!</vt:lpstr>
      <vt:lpstr>吉岡こどものまち 2016</vt:lpstr>
      <vt:lpstr>学びの目的</vt:lpstr>
      <vt:lpstr>面談案内</vt:lpstr>
      <vt:lpstr>なりたい自分でつながる ソーシャルメディア開発</vt:lpstr>
      <vt:lpstr>時間管理のマトリックス</vt:lpstr>
      <vt:lpstr>重要事項を優先するイメージ図</vt:lpstr>
      <vt:lpstr>なりたい自分でつながるソーシャルメディア開発</vt:lpstr>
      <vt:lpstr>第ニ領域時間管理システム</vt:lpstr>
      <vt:lpstr>価値観共有システム</vt:lpstr>
      <vt:lpstr>学びの目的</vt:lpstr>
      <vt:lpstr>面談案内</vt:lpstr>
      <vt:lpstr>河野ゼミで学べる技術</vt:lpstr>
      <vt:lpstr>ソリューション技術の研究 （＝困っている誰かを助ける研究）</vt:lpstr>
      <vt:lpstr>概要</vt:lpstr>
      <vt:lpstr>進め方</vt:lpstr>
      <vt:lpstr>面談案内</vt:lpstr>
      <vt:lpstr>資料URL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T.Yamaguchi</dc:creator>
  <cp:lastModifiedBy>ykawano</cp:lastModifiedBy>
  <cp:revision>510</cp:revision>
  <cp:lastPrinted>2014-11-25T00:48:49Z</cp:lastPrinted>
  <dcterms:created xsi:type="dcterms:W3CDTF">1601-01-01T00:00:00Z</dcterms:created>
  <dcterms:modified xsi:type="dcterms:W3CDTF">2016-11-15T00:24:04Z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