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1"/>
  </p:notesMasterIdLst>
  <p:handoutMasterIdLst>
    <p:handoutMasterId r:id="rId52"/>
  </p:handoutMasterIdLst>
  <p:sldIdLst>
    <p:sldId id="494" r:id="rId2"/>
    <p:sldId id="495" r:id="rId3"/>
    <p:sldId id="496" r:id="rId4"/>
    <p:sldId id="497" r:id="rId5"/>
    <p:sldId id="498" r:id="rId6"/>
    <p:sldId id="499" r:id="rId7"/>
    <p:sldId id="500" r:id="rId8"/>
    <p:sldId id="501" r:id="rId9"/>
    <p:sldId id="502" r:id="rId10"/>
    <p:sldId id="503" r:id="rId11"/>
    <p:sldId id="504" r:id="rId12"/>
    <p:sldId id="505" r:id="rId13"/>
    <p:sldId id="506" r:id="rId14"/>
    <p:sldId id="507" r:id="rId15"/>
    <p:sldId id="508" r:id="rId16"/>
    <p:sldId id="509" r:id="rId17"/>
    <p:sldId id="510" r:id="rId18"/>
    <p:sldId id="511" r:id="rId19"/>
    <p:sldId id="512" r:id="rId20"/>
    <p:sldId id="513" r:id="rId21"/>
    <p:sldId id="429" r:id="rId22"/>
    <p:sldId id="450" r:id="rId23"/>
    <p:sldId id="448" r:id="rId24"/>
    <p:sldId id="449" r:id="rId25"/>
    <p:sldId id="475" r:id="rId26"/>
    <p:sldId id="476" r:id="rId27"/>
    <p:sldId id="477" r:id="rId28"/>
    <p:sldId id="478" r:id="rId29"/>
    <p:sldId id="479" r:id="rId30"/>
    <p:sldId id="480" r:id="rId31"/>
    <p:sldId id="481" r:id="rId32"/>
    <p:sldId id="482" r:id="rId33"/>
    <p:sldId id="483" r:id="rId34"/>
    <p:sldId id="484" r:id="rId35"/>
    <p:sldId id="485" r:id="rId36"/>
    <p:sldId id="486" r:id="rId37"/>
    <p:sldId id="487" r:id="rId38"/>
    <p:sldId id="488" r:id="rId39"/>
    <p:sldId id="489" r:id="rId40"/>
    <p:sldId id="490" r:id="rId41"/>
    <p:sldId id="491" r:id="rId42"/>
    <p:sldId id="492" r:id="rId43"/>
    <p:sldId id="493" r:id="rId44"/>
    <p:sldId id="431" r:id="rId45"/>
    <p:sldId id="432" r:id="rId46"/>
    <p:sldId id="433" r:id="rId47"/>
    <p:sldId id="434" r:id="rId48"/>
    <p:sldId id="453" r:id="rId49"/>
    <p:sldId id="454" r:id="rId50"/>
  </p:sldIdLst>
  <p:sldSz cx="9144000" cy="6858000" type="screen4x3"/>
  <p:notesSz cx="7086600" cy="10210800"/>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charset="-128"/>
        <a:cs typeface="+mn-cs"/>
      </a:defRPr>
    </a:lvl5pPr>
    <a:lvl6pPr marL="2286000" algn="l" defTabSz="914400" rtl="0" eaLnBrk="1" latinLnBrk="0" hangingPunct="1">
      <a:defRPr kumimoji="1" kern="1200">
        <a:solidFill>
          <a:schemeClr val="tx1"/>
        </a:solidFill>
        <a:latin typeface="Verdana" pitchFamily="34" charset="0"/>
        <a:ea typeface="ＭＳ Ｐゴシック" charset="-128"/>
        <a:cs typeface="+mn-cs"/>
      </a:defRPr>
    </a:lvl6pPr>
    <a:lvl7pPr marL="2743200" algn="l" defTabSz="914400" rtl="0" eaLnBrk="1" latinLnBrk="0" hangingPunct="1">
      <a:defRPr kumimoji="1" kern="1200">
        <a:solidFill>
          <a:schemeClr val="tx1"/>
        </a:solidFill>
        <a:latin typeface="Verdana" pitchFamily="34" charset="0"/>
        <a:ea typeface="ＭＳ Ｐゴシック" charset="-128"/>
        <a:cs typeface="+mn-cs"/>
      </a:defRPr>
    </a:lvl7pPr>
    <a:lvl8pPr marL="3200400" algn="l" defTabSz="914400" rtl="0" eaLnBrk="1" latinLnBrk="0" hangingPunct="1">
      <a:defRPr kumimoji="1" kern="1200">
        <a:solidFill>
          <a:schemeClr val="tx1"/>
        </a:solidFill>
        <a:latin typeface="Verdana" pitchFamily="34" charset="0"/>
        <a:ea typeface="ＭＳ Ｐゴシック" charset="-128"/>
        <a:cs typeface="+mn-cs"/>
      </a:defRPr>
    </a:lvl8pPr>
    <a:lvl9pPr marL="3657600" algn="l" defTabSz="914400" rtl="0" eaLnBrk="1" latinLnBrk="0" hangingPunct="1">
      <a:defRPr kumimoji="1"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16">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567" autoAdjust="0"/>
  </p:normalViewPr>
  <p:slideViewPr>
    <p:cSldViewPr>
      <p:cViewPr>
        <p:scale>
          <a:sx n="76" d="100"/>
          <a:sy n="76" d="100"/>
        </p:scale>
        <p:origin x="-876" y="-72"/>
      </p:cViewPr>
      <p:guideLst>
        <p:guide orient="horz" pos="2160"/>
        <p:guide pos="2880"/>
      </p:guideLst>
    </p:cSldViewPr>
  </p:slideViewPr>
  <p:outlineViewPr>
    <p:cViewPr>
      <p:scale>
        <a:sx n="33" d="100"/>
        <a:sy n="33" d="100"/>
      </p:scale>
      <p:origin x="0" y="2574"/>
    </p:cViewPr>
  </p:outlineViewPr>
  <p:notesTextViewPr>
    <p:cViewPr>
      <p:scale>
        <a:sx n="100" d="100"/>
        <a:sy n="100" d="100"/>
      </p:scale>
      <p:origin x="0" y="0"/>
    </p:cViewPr>
  </p:notesTextViewPr>
  <p:sorterViewPr>
    <p:cViewPr>
      <p:scale>
        <a:sx n="100" d="100"/>
        <a:sy n="100" d="100"/>
      </p:scale>
      <p:origin x="0" y="3852"/>
    </p:cViewPr>
  </p:sorterViewPr>
  <p:notesViewPr>
    <p:cSldViewPr>
      <p:cViewPr varScale="1">
        <p:scale>
          <a:sx n="51" d="100"/>
          <a:sy n="51" d="100"/>
        </p:scale>
        <p:origin x="-2958" y="-90"/>
      </p:cViewPr>
      <p:guideLst>
        <p:guide orient="horz" pos="3216"/>
        <p:guide pos="22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022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14788" y="0"/>
            <a:ext cx="3070225" cy="511175"/>
          </a:xfrm>
          <a:prstGeom prst="rect">
            <a:avLst/>
          </a:prstGeom>
        </p:spPr>
        <p:txBody>
          <a:bodyPr vert="horz" lIns="91440" tIns="45720" rIns="91440" bIns="45720" rtlCol="0"/>
          <a:lstStyle>
            <a:lvl1pPr algn="r">
              <a:defRPr sz="1200"/>
            </a:lvl1pPr>
          </a:lstStyle>
          <a:p>
            <a:fld id="{D196970A-F1B3-4814-8B22-8358D8A24724}" type="datetimeFigureOut">
              <a:rPr kumimoji="1" lang="ja-JP" altLang="en-US" smtClean="0"/>
              <a:pPr/>
              <a:t>2015/11/17</a:t>
            </a:fld>
            <a:endParaRPr kumimoji="1" lang="ja-JP" altLang="en-US"/>
          </a:p>
        </p:txBody>
      </p:sp>
      <p:sp>
        <p:nvSpPr>
          <p:cNvPr id="4" name="フッター プレースホルダ 3"/>
          <p:cNvSpPr>
            <a:spLocks noGrp="1"/>
          </p:cNvSpPr>
          <p:nvPr>
            <p:ph type="ftr" sz="quarter" idx="2"/>
          </p:nvPr>
        </p:nvSpPr>
        <p:spPr>
          <a:xfrm>
            <a:off x="0" y="9698038"/>
            <a:ext cx="307022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4014788" y="9698038"/>
            <a:ext cx="3070225" cy="511175"/>
          </a:xfrm>
          <a:prstGeom prst="rect">
            <a:avLst/>
          </a:prstGeom>
        </p:spPr>
        <p:txBody>
          <a:bodyPr vert="horz" lIns="91440" tIns="45720" rIns="91440" bIns="45720" rtlCol="0" anchor="b"/>
          <a:lstStyle>
            <a:lvl1pPr algn="r">
              <a:defRPr sz="1200"/>
            </a:lvl1pPr>
          </a:lstStyle>
          <a:p>
            <a:fld id="{2525984B-EB07-46F0-8ABB-52C8A1980383}" type="slidenum">
              <a:rPr kumimoji="1" lang="ja-JP" altLang="en-US" smtClean="0"/>
              <a:pPr/>
              <a:t>‹#›</a:t>
            </a:fld>
            <a:endParaRPr kumimoji="1" lang="ja-JP" altLang="en-US"/>
          </a:p>
        </p:txBody>
      </p:sp>
    </p:spTree>
    <p:extLst>
      <p:ext uri="{BB962C8B-B14F-4D97-AF65-F5344CB8AC3E}">
        <p14:creationId xmlns:p14="http://schemas.microsoft.com/office/powerpoint/2010/main" val="386809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022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14788" y="0"/>
            <a:ext cx="3070225" cy="511175"/>
          </a:xfrm>
          <a:prstGeom prst="rect">
            <a:avLst/>
          </a:prstGeom>
        </p:spPr>
        <p:txBody>
          <a:bodyPr vert="horz" lIns="91440" tIns="45720" rIns="91440" bIns="45720" rtlCol="0"/>
          <a:lstStyle>
            <a:lvl1pPr algn="r">
              <a:defRPr sz="1200"/>
            </a:lvl1pPr>
          </a:lstStyle>
          <a:p>
            <a:fld id="{5514D13A-2525-40BA-870C-87830EB9842A}" type="datetimeFigureOut">
              <a:rPr kumimoji="1" lang="ja-JP" altLang="en-US" smtClean="0"/>
              <a:t>2015/11/17</a:t>
            </a:fld>
            <a:endParaRPr kumimoji="1" lang="ja-JP" altLang="en-US"/>
          </a:p>
        </p:txBody>
      </p:sp>
      <p:sp>
        <p:nvSpPr>
          <p:cNvPr id="4" name="スライド イメージ プレースホルダー 3"/>
          <p:cNvSpPr>
            <a:spLocks noGrp="1" noRot="1" noChangeAspect="1"/>
          </p:cNvSpPr>
          <p:nvPr>
            <p:ph type="sldImg" idx="2"/>
          </p:nvPr>
        </p:nvSpPr>
        <p:spPr>
          <a:xfrm>
            <a:off x="990600" y="765175"/>
            <a:ext cx="5105400" cy="3829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8025" y="4849813"/>
            <a:ext cx="5670550" cy="45958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698038"/>
            <a:ext cx="307022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14788" y="9698038"/>
            <a:ext cx="3070225" cy="511175"/>
          </a:xfrm>
          <a:prstGeom prst="rect">
            <a:avLst/>
          </a:prstGeom>
        </p:spPr>
        <p:txBody>
          <a:bodyPr vert="horz" lIns="91440" tIns="45720" rIns="91440" bIns="45720" rtlCol="0" anchor="b"/>
          <a:lstStyle>
            <a:lvl1pPr algn="r">
              <a:defRPr sz="1200"/>
            </a:lvl1pPr>
          </a:lstStyle>
          <a:p>
            <a:fld id="{E7783BFA-816F-46BF-A364-C3CBD71324CD}" type="slidenum">
              <a:rPr kumimoji="1" lang="ja-JP" altLang="en-US" smtClean="0"/>
              <a:t>‹#›</a:t>
            </a:fld>
            <a:endParaRPr kumimoji="1" lang="ja-JP" altLang="en-US"/>
          </a:p>
        </p:txBody>
      </p:sp>
    </p:spTree>
    <p:extLst>
      <p:ext uri="{BB962C8B-B14F-4D97-AF65-F5344CB8AC3E}">
        <p14:creationId xmlns:p14="http://schemas.microsoft.com/office/powerpoint/2010/main" val="41259035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■概要の補足事項</a:t>
            </a:r>
            <a:endParaRPr kumimoji="1" lang="en-US" altLang="ja-JP" dirty="0" smtClean="0"/>
          </a:p>
          <a:p>
            <a:r>
              <a:rPr kumimoji="1" lang="ja-JP" altLang="en-US" dirty="0" smtClean="0"/>
              <a:t>↓来年度の開発の中心</a:t>
            </a:r>
            <a:endParaRPr kumimoji="1" lang="en-US" altLang="ja-JP" dirty="0" smtClean="0"/>
          </a:p>
          <a:p>
            <a:r>
              <a:rPr kumimoji="1" lang="ja-JP" altLang="en-US" dirty="0" smtClean="0"/>
              <a:t>・プレゼン機能の開発（</a:t>
            </a:r>
            <a:r>
              <a:rPr kumimoji="1" lang="en-US" altLang="ja-JP" dirty="0" err="1" smtClean="0"/>
              <a:t>WebUI</a:t>
            </a:r>
            <a:r>
              <a:rPr kumimoji="1" lang="ja-JP" altLang="en-US" dirty="0" smtClean="0"/>
              <a:t>中心）</a:t>
            </a:r>
            <a:endParaRPr kumimoji="1" lang="en-US" altLang="ja-JP" dirty="0" smtClean="0"/>
          </a:p>
          <a:p>
            <a:r>
              <a:rPr kumimoji="1" lang="ja-JP" altLang="en-US" dirty="0" smtClean="0"/>
              <a:t>・分析基盤の開発（地理情報・セキュリティ関係）</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11</a:t>
            </a:fld>
            <a:endParaRPr kumimoji="1" lang="ja-JP" altLang="en-US"/>
          </a:p>
        </p:txBody>
      </p:sp>
    </p:spTree>
    <p:extLst>
      <p:ext uri="{BB962C8B-B14F-4D97-AF65-F5344CB8AC3E}">
        <p14:creationId xmlns:p14="http://schemas.microsoft.com/office/powerpoint/2010/main" val="320621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サイバーセキュリティ対策を目的としたデータの分析・解析技術、可視化技術や</a:t>
            </a:r>
          </a:p>
          <a:p>
            <a:r>
              <a:rPr kumimoji="1" lang="en-US" altLang="ja-JP" dirty="0" smtClean="0"/>
              <a:t>Web</a:t>
            </a:r>
            <a:r>
              <a:rPr kumimoji="1" lang="ja-JP" altLang="en-US" dirty="0" smtClean="0"/>
              <a:t>システムの研究開発を行う。</a:t>
            </a:r>
            <a:endParaRPr kumimoji="1" lang="en-US" altLang="ja-JP" dirty="0" smtClean="0"/>
          </a:p>
          <a:p>
            <a:r>
              <a:rPr kumimoji="1" lang="ja-JP" altLang="en-US" dirty="0" smtClean="0"/>
              <a:t>研究グループは</a:t>
            </a:r>
            <a:endParaRPr kumimoji="1" lang="en-US" altLang="ja-JP" dirty="0" smtClean="0"/>
          </a:p>
          <a:p>
            <a:r>
              <a:rPr kumimoji="1" lang="ja-JP" altLang="en-US" dirty="0" smtClean="0"/>
              <a:t>仮想化分散基盤システム、</a:t>
            </a:r>
            <a:endParaRPr kumimoji="1" lang="en-US" altLang="ja-JP" dirty="0" smtClean="0"/>
          </a:p>
          <a:p>
            <a:r>
              <a:rPr kumimoji="1" lang="ja-JP" altLang="en-US" dirty="0" smtClean="0"/>
              <a:t>サイバーインシデント検知、</a:t>
            </a:r>
            <a:endParaRPr kumimoji="1" lang="en-US" altLang="ja-JP" dirty="0" smtClean="0"/>
          </a:p>
          <a:p>
            <a:r>
              <a:rPr kumimoji="1" lang="ja-JP" altLang="en-US" dirty="0" smtClean="0"/>
              <a:t>マルウェア対策</a:t>
            </a:r>
            <a:endParaRPr kumimoji="1" lang="en-US" altLang="ja-JP" dirty="0" smtClean="0"/>
          </a:p>
          <a:p>
            <a:r>
              <a:rPr kumimoji="1" lang="ja-JP" altLang="en-US" dirty="0" smtClean="0"/>
              <a:t>等のチームに別れ、プロジェクト管理の基</a:t>
            </a:r>
          </a:p>
          <a:p>
            <a:r>
              <a:rPr kumimoji="1" lang="ja-JP" altLang="en-US" dirty="0" smtClean="0"/>
              <a:t>礎から、</a:t>
            </a:r>
            <a:r>
              <a:rPr kumimoji="1" lang="en-US" altLang="ja-JP" dirty="0" smtClean="0"/>
              <a:t>Web</a:t>
            </a:r>
            <a:r>
              <a:rPr kumimoji="1" lang="ja-JP" altLang="en-US" dirty="0" smtClean="0"/>
              <a:t>システム開発と仮想化分散技術、ソーシャルデータを含めたビッグデ</a:t>
            </a:r>
          </a:p>
          <a:p>
            <a:r>
              <a:rPr kumimoji="1" lang="ja-JP" altLang="en-US" dirty="0" err="1" smtClean="0"/>
              <a:t>ー</a:t>
            </a:r>
            <a:r>
              <a:rPr kumimoji="1" lang="ja-JP" altLang="en-US" dirty="0" smtClean="0"/>
              <a:t>タ解析と可視化手法、マルウェア検知と解析手法等の専門知識について実務を</a:t>
            </a:r>
          </a:p>
          <a:p>
            <a:r>
              <a:rPr kumimoji="1" lang="ja-JP" altLang="en-US" dirty="0" smtClean="0"/>
              <a:t>通し理解する。</a:t>
            </a:r>
            <a:endParaRPr kumimoji="1" lang="ja-JP" altLang="en-US" dirty="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13</a:t>
            </a:fld>
            <a:endParaRPr kumimoji="1" lang="ja-JP" altLang="en-US"/>
          </a:p>
        </p:txBody>
      </p:sp>
    </p:spTree>
    <p:extLst>
      <p:ext uri="{BB962C8B-B14F-4D97-AF65-F5344CB8AC3E}">
        <p14:creationId xmlns:p14="http://schemas.microsoft.com/office/powerpoint/2010/main" val="119874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17</a:t>
            </a:fld>
            <a:endParaRPr kumimoji="1" lang="ja-JP" altLang="en-US"/>
          </a:p>
        </p:txBody>
      </p:sp>
    </p:spTree>
    <p:extLst>
      <p:ext uri="{BB962C8B-B14F-4D97-AF65-F5344CB8AC3E}">
        <p14:creationId xmlns:p14="http://schemas.microsoft.com/office/powerpoint/2010/main" val="80656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■開発サイクルについて</a:t>
            </a:r>
            <a:endParaRPr kumimoji="1" lang="en-US" altLang="ja-JP" dirty="0" smtClean="0"/>
          </a:p>
          <a:p>
            <a:r>
              <a:rPr kumimoji="1" lang="ja-JP" altLang="en-US" dirty="0" smtClean="0"/>
              <a:t>・開発のサイクルが半年おきであること</a:t>
            </a:r>
            <a:endParaRPr kumimoji="1" lang="en-US" altLang="ja-JP" dirty="0" smtClean="0"/>
          </a:p>
          <a:p>
            <a:r>
              <a:rPr kumimoji="1" lang="ja-JP" altLang="en-US" dirty="0" smtClean="0"/>
              <a:t>・開発チーム毎に機能の設計や開発をしていくこと</a:t>
            </a:r>
            <a:endParaRPr kumimoji="1" lang="en-US" altLang="ja-JP" dirty="0" smtClean="0"/>
          </a:p>
          <a:p>
            <a:r>
              <a:rPr kumimoji="1" lang="ja-JP" altLang="en-US" dirty="0" smtClean="0"/>
              <a:t>■ミーティングについて</a:t>
            </a:r>
            <a:endParaRPr kumimoji="1" lang="en-US" altLang="ja-JP" dirty="0" smtClean="0"/>
          </a:p>
          <a:p>
            <a:r>
              <a:rPr kumimoji="1" lang="ja-JP" altLang="en-US" dirty="0" smtClean="0"/>
              <a:t>・研究グループ毎に毎週活動</a:t>
            </a:r>
            <a:endParaRPr kumimoji="1" lang="en-US" altLang="ja-JP" dirty="0" smtClean="0"/>
          </a:p>
          <a:p>
            <a:r>
              <a:rPr kumimoji="1" lang="ja-JP" altLang="en-US" dirty="0" smtClean="0"/>
              <a:t>・ソフトウェアとシステム基盤グループは開発の主体になるので合同</a:t>
            </a:r>
            <a:endParaRPr kumimoji="1" lang="en-US" altLang="ja-JP" dirty="0" smtClean="0"/>
          </a:p>
          <a:p>
            <a:r>
              <a:rPr kumimoji="1" lang="ja-JP" altLang="en-US" dirty="0" smtClean="0"/>
              <a:t>・開発チーム毎のタスクは個別に設定</a:t>
            </a:r>
            <a:endParaRPr kumimoji="1" lang="ja-JP" altLang="en-US" dirty="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19</a:t>
            </a:fld>
            <a:endParaRPr kumimoji="1" lang="ja-JP" altLang="en-US"/>
          </a:p>
        </p:txBody>
      </p:sp>
    </p:spTree>
    <p:extLst>
      <p:ext uri="{BB962C8B-B14F-4D97-AF65-F5344CB8AC3E}">
        <p14:creationId xmlns:p14="http://schemas.microsoft.com/office/powerpoint/2010/main" val="345544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面談方法について確認事項</a:t>
            </a:r>
          </a:p>
          <a:p>
            <a:r>
              <a:rPr kumimoji="1" lang="ja-JP" altLang="en-US" dirty="0" smtClean="0"/>
              <a:t>・だれに面談に行くべきか</a:t>
            </a:r>
          </a:p>
          <a:p>
            <a:r>
              <a:rPr kumimoji="1" lang="ja-JP" altLang="en-US" dirty="0" smtClean="0"/>
              <a:t>・面談方法（日時・場所）</a:t>
            </a:r>
          </a:p>
          <a:p>
            <a:r>
              <a:rPr kumimoji="1" lang="ja-JP" altLang="en-US" dirty="0" smtClean="0"/>
              <a:t>・ゼミ生による面談の可否</a:t>
            </a:r>
          </a:p>
          <a:p>
            <a:r>
              <a:rPr kumimoji="1" lang="ja-JP" altLang="en-US" dirty="0" smtClean="0"/>
              <a:t>・ゼミに関係する専門分野</a:t>
            </a:r>
            <a:endParaRPr kumimoji="1" lang="ja-JP" altLang="en-US" dirty="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20</a:t>
            </a:fld>
            <a:endParaRPr kumimoji="1" lang="ja-JP" altLang="en-US"/>
          </a:p>
        </p:txBody>
      </p:sp>
    </p:spTree>
    <p:extLst>
      <p:ext uri="{BB962C8B-B14F-4D97-AF65-F5344CB8AC3E}">
        <p14:creationId xmlns:p14="http://schemas.microsoft.com/office/powerpoint/2010/main" val="193089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面談方法について確認事項</a:t>
            </a:r>
          </a:p>
          <a:p>
            <a:r>
              <a:rPr kumimoji="1" lang="ja-JP" altLang="en-US" dirty="0" smtClean="0"/>
              <a:t>・だれに面談に行くべきか</a:t>
            </a:r>
          </a:p>
          <a:p>
            <a:r>
              <a:rPr kumimoji="1" lang="ja-JP" altLang="en-US" dirty="0" smtClean="0"/>
              <a:t>・面談方法（日時・場所）</a:t>
            </a:r>
          </a:p>
          <a:p>
            <a:r>
              <a:rPr kumimoji="1" lang="ja-JP" altLang="en-US" dirty="0" smtClean="0"/>
              <a:t>・ゼミ生による面談の可否</a:t>
            </a:r>
          </a:p>
          <a:p>
            <a:r>
              <a:rPr kumimoji="1" lang="ja-JP" altLang="en-US" dirty="0" smtClean="0"/>
              <a:t>・ゼミに関係する専門分野</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24</a:t>
            </a:fld>
            <a:endParaRPr kumimoji="1" lang="ja-JP" altLang="en-US"/>
          </a:p>
        </p:txBody>
      </p:sp>
    </p:spTree>
    <p:extLst>
      <p:ext uri="{BB962C8B-B14F-4D97-AF65-F5344CB8AC3E}">
        <p14:creationId xmlns:p14="http://schemas.microsoft.com/office/powerpoint/2010/main" val="193089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面談方法について確認事項</a:t>
            </a:r>
          </a:p>
          <a:p>
            <a:r>
              <a:rPr kumimoji="1" lang="ja-JP" altLang="en-US" dirty="0" smtClean="0"/>
              <a:t>・だれに面談に行くべきか</a:t>
            </a:r>
          </a:p>
          <a:p>
            <a:r>
              <a:rPr kumimoji="1" lang="ja-JP" altLang="en-US" dirty="0" smtClean="0"/>
              <a:t>・面談方法（日時・場所）</a:t>
            </a:r>
          </a:p>
          <a:p>
            <a:r>
              <a:rPr kumimoji="1" lang="ja-JP" altLang="en-US" dirty="0" smtClean="0"/>
              <a:t>・ゼミ生による面談の可否</a:t>
            </a:r>
          </a:p>
          <a:p>
            <a:r>
              <a:rPr kumimoji="1" lang="ja-JP" altLang="en-US" dirty="0" smtClean="0"/>
              <a:t>・ゼミに関係する専門分野</a:t>
            </a:r>
            <a:endParaRPr kumimoji="1" lang="ja-JP" altLang="en-US" dirty="0"/>
          </a:p>
        </p:txBody>
      </p:sp>
      <p:sp>
        <p:nvSpPr>
          <p:cNvPr id="4" name="スライド番号プレースホルダー 3"/>
          <p:cNvSpPr>
            <a:spLocks noGrp="1"/>
          </p:cNvSpPr>
          <p:nvPr>
            <p:ph type="sldNum" sz="quarter" idx="10"/>
          </p:nvPr>
        </p:nvSpPr>
        <p:spPr/>
        <p:txBody>
          <a:bodyPr/>
          <a:lstStyle/>
          <a:p>
            <a:fld id="{E7783BFA-816F-46BF-A364-C3CBD71324CD}" type="slidenum">
              <a:rPr kumimoji="1" lang="ja-JP" altLang="en-US" smtClean="0"/>
              <a:t>48</a:t>
            </a:fld>
            <a:endParaRPr kumimoji="1" lang="ja-JP" altLang="en-US"/>
          </a:p>
        </p:txBody>
      </p:sp>
    </p:spTree>
    <p:extLst>
      <p:ext uri="{BB962C8B-B14F-4D97-AF65-F5344CB8AC3E}">
        <p14:creationId xmlns:p14="http://schemas.microsoft.com/office/powerpoint/2010/main" val="193089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Rectangle 6"/>
          <p:cNvSpPr/>
          <p:nvPr/>
        </p:nvSpPr>
        <p:spPr>
          <a:xfrm>
            <a:off x="0" y="0"/>
            <a:ext cx="9144000" cy="3429000"/>
          </a:xfrm>
          <a:prstGeom prst="rect">
            <a:avLst/>
          </a:prstGeom>
          <a:solidFill>
            <a:schemeClr val="tx2"/>
          </a:solidFill>
          <a:ln>
            <a:noFill/>
          </a:ln>
          <a:effectLst>
            <a:glow rad="50800">
              <a:schemeClr val="tx1">
                <a:alpha val="25000"/>
              </a:schemeClr>
            </a:glow>
            <a:innerShdw blurRad="1270000">
              <a:prstClr val="black">
                <a:alpha val="25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メイリオ" pitchFamily="50" charset="-128"/>
              <a:ea typeface="メイリオ" pitchFamily="50" charset="-128"/>
              <a:cs typeface="メイリオ" pitchFamily="50" charset="-128"/>
            </a:endParaRPr>
          </a:p>
        </p:txBody>
      </p:sp>
      <p:sp>
        <p:nvSpPr>
          <p:cNvPr id="2" name="Title 1"/>
          <p:cNvSpPr>
            <a:spLocks noGrp="1"/>
          </p:cNvSpPr>
          <p:nvPr>
            <p:ph type="ctrTitle"/>
          </p:nvPr>
        </p:nvSpPr>
        <p:spPr>
          <a:xfrm>
            <a:off x="0" y="0"/>
            <a:ext cx="9144000" cy="3284984"/>
          </a:xfrm>
          <a:noFill/>
          <a:ln>
            <a:noFill/>
          </a:ln>
          <a:effectLst/>
        </p:spPr>
        <p:style>
          <a:lnRef idx="1">
            <a:schemeClr val="accent3"/>
          </a:lnRef>
          <a:fillRef idx="3">
            <a:schemeClr val="accent3"/>
          </a:fillRef>
          <a:effectRef idx="2">
            <a:schemeClr val="accent3"/>
          </a:effectRef>
          <a:fontRef idx="none"/>
        </p:style>
        <p:txBody>
          <a:bodyPr anchor="b">
            <a:noAutofit/>
          </a:bodyPr>
          <a:lstStyle>
            <a:lvl1pPr algn="ctr">
              <a:defRPr sz="4800" cap="all" baseline="0">
                <a:solidFill>
                  <a:schemeClr val="bg1"/>
                </a:solidFill>
                <a:effectLst>
                  <a:innerShdw blurRad="38100" dist="38100" dir="13500000">
                    <a:prstClr val="black">
                      <a:alpha val="50000"/>
                    </a:prstClr>
                  </a:innerShdw>
                </a:effectLst>
                <a:latin typeface="+mj-lt"/>
              </a:defRPr>
            </a:lvl1pPr>
          </a:lstStyle>
          <a:p>
            <a:r>
              <a:rPr lang="ja-JP" altLang="en-US" dirty="0" smtClean="0"/>
              <a:t>マスター タイトルの書式設定</a:t>
            </a:r>
            <a:endParaRPr lang="en-US" dirty="0"/>
          </a:p>
        </p:txBody>
      </p:sp>
      <p:sp>
        <p:nvSpPr>
          <p:cNvPr id="4" name="Date Placeholder 3"/>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9535D84D-774B-4D29-9196-7ECD7400C9A2}" type="slidenum">
              <a:rPr lang="en-US" altLang="ja-JP" smtClean="0"/>
              <a:pPr/>
              <a:t>‹#›</a:t>
            </a:fld>
            <a:endParaRPr lang="en-US" altLang="ja-JP"/>
          </a:p>
        </p:txBody>
      </p:sp>
      <p:sp>
        <p:nvSpPr>
          <p:cNvPr id="10" name="Rectangle 6"/>
          <p:cNvSpPr/>
          <p:nvPr/>
        </p:nvSpPr>
        <p:spPr>
          <a:xfrm>
            <a:off x="0" y="3501008"/>
            <a:ext cx="9144000" cy="3356992"/>
          </a:xfrm>
          <a:prstGeom prst="rect">
            <a:avLst/>
          </a:prstGeom>
          <a:solidFill>
            <a:schemeClr val="tx2"/>
          </a:solidFill>
          <a:ln>
            <a:noFill/>
          </a:ln>
          <a:effectLst>
            <a:glow rad="25400">
              <a:schemeClr val="tx1">
                <a:alpha val="25000"/>
              </a:schemeClr>
            </a:glow>
            <a:innerShdw blurRad="1270000">
              <a:prstClr val="black">
                <a:alpha val="25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メイリオ" pitchFamily="50" charset="-128"/>
              <a:ea typeface="メイリオ" pitchFamily="50" charset="-128"/>
              <a:cs typeface="メイリオ" pitchFamily="50" charset="-128"/>
            </a:endParaRPr>
          </a:p>
        </p:txBody>
      </p:sp>
      <p:sp>
        <p:nvSpPr>
          <p:cNvPr id="3" name="Subtitle 2"/>
          <p:cNvSpPr>
            <a:spLocks noGrp="1"/>
          </p:cNvSpPr>
          <p:nvPr>
            <p:ph type="subTitle" idx="1"/>
          </p:nvPr>
        </p:nvSpPr>
        <p:spPr>
          <a:xfrm>
            <a:off x="0" y="3573016"/>
            <a:ext cx="9144000" cy="3168352"/>
          </a:xfrm>
          <a:noFill/>
          <a:ln>
            <a:noFill/>
          </a:ln>
          <a:effectLst/>
        </p:spPr>
        <p:style>
          <a:lnRef idx="1">
            <a:schemeClr val="accent3"/>
          </a:lnRef>
          <a:fillRef idx="3">
            <a:schemeClr val="accent3"/>
          </a:fillRef>
          <a:effectRef idx="2">
            <a:schemeClr val="accent3"/>
          </a:effectRef>
          <a:fontRef idx="none"/>
        </p:style>
        <p:txBody>
          <a:bodyPr anchor="b"/>
          <a:lstStyle>
            <a:lvl1pPr marL="0" indent="0" algn="r">
              <a:buNone/>
              <a:defRPr b="1">
                <a:solidFill>
                  <a:schemeClr val="bg1"/>
                </a:solidFill>
                <a:effectLst>
                  <a:innerShdw blurRad="63500" dist="50800" dir="13500000">
                    <a:prstClr val="black">
                      <a:alpha val="50000"/>
                    </a:prstClr>
                  </a:innerShdw>
                </a:effectLst>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4" name="Date Placeholder 3"/>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30C22F1B-FD99-4675-A1E4-6A24C9B4E1B0}" type="slidenum">
              <a:rPr lang="en-US" altLang="ja-JP" smtClean="0"/>
              <a:pPr/>
              <a:t>‹#›</a:t>
            </a:fld>
            <a:endParaRPr lang="en-US" altLang="ja-JP"/>
          </a:p>
        </p:txBody>
      </p:sp>
      <p:sp>
        <p:nvSpPr>
          <p:cNvPr id="10" name="コンテンツ プレースホルダー 9"/>
          <p:cNvSpPr>
            <a:spLocks noGrp="1"/>
          </p:cNvSpPr>
          <p:nvPr>
            <p:ph sz="quarter" idx="13"/>
          </p:nvPr>
        </p:nvSpPr>
        <p:spPr>
          <a:xfrm>
            <a:off x="0" y="908720"/>
            <a:ext cx="9144000" cy="568863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76200" y="980728"/>
            <a:ext cx="4495800" cy="56166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980728"/>
            <a:ext cx="4495800" cy="56166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0BBB4CA6-F5D1-45D2-BA9C-6038C7196DE8}" type="slidenum">
              <a:rPr lang="en-US" altLang="ja-JP" smtClean="0"/>
              <a:pPr/>
              <a:t>‹#›</a:t>
            </a:fld>
            <a:endParaRPr lang="en-US" altLang="ja-JP"/>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4360" y="961256"/>
            <a:ext cx="449764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sz="3200" b="1">
                <a:solidFill>
                  <a:schemeClr val="tx2"/>
                </a:solidFill>
                <a:latin typeface="メイリオ" pitchFamily="50" charset="-128"/>
                <a:ea typeface="メイリオ" pitchFamily="50" charset="-128"/>
                <a:cs typeface="メイリオ"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4360" y="1620440"/>
            <a:ext cx="4498434" cy="4976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4008" y="961256"/>
            <a:ext cx="4499992"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ctr">
              <a:buNone/>
              <a:defRPr lang="en-US" sz="3200" b="1" kern="1200" dirty="0" smtClean="0">
                <a:solidFill>
                  <a:schemeClr val="tx2"/>
                </a:solidFill>
                <a:latin typeface="メイリオ" pitchFamily="50" charset="-128"/>
                <a:ea typeface="メイリオ" pitchFamily="50" charset="-128"/>
                <a:cs typeface="メイリオ"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4008" y="1620440"/>
            <a:ext cx="4499992" cy="4976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8" name="Footer Placeholder 7"/>
          <p:cNvSpPr>
            <a:spLocks noGrp="1"/>
          </p:cNvSpPr>
          <p:nvPr>
            <p:ph type="ftr" sz="quarter" idx="11"/>
          </p:nvPr>
        </p:nvSpPr>
        <p:spPr/>
        <p:txBody>
          <a:bodyPr/>
          <a:lstStyle/>
          <a:p>
            <a:endParaRPr lang="en-US" altLang="ja-JP"/>
          </a:p>
        </p:txBody>
      </p:sp>
      <p:sp>
        <p:nvSpPr>
          <p:cNvPr id="9" name="Slide Number Placeholder 8"/>
          <p:cNvSpPr>
            <a:spLocks noGrp="1"/>
          </p:cNvSpPr>
          <p:nvPr>
            <p:ph type="sldNum" sz="quarter" idx="12"/>
          </p:nvPr>
        </p:nvSpPr>
        <p:spPr/>
        <p:txBody>
          <a:bodyPr/>
          <a:lstStyle/>
          <a:p>
            <a:fld id="{0BBB4CA6-F5D1-45D2-BA9C-6038C7196DE8}" type="slidenum">
              <a:rPr lang="en-US" altLang="ja-JP" smtClean="0"/>
              <a:pPr/>
              <a:t>‹#›</a:t>
            </a:fld>
            <a:endParaRPr lang="en-US" altLang="ja-JP"/>
          </a:p>
        </p:txBody>
      </p:sp>
      <p:cxnSp>
        <p:nvCxnSpPr>
          <p:cNvPr id="11" name="Straight Connector 10"/>
          <p:cNvCxnSpPr/>
          <p:nvPr/>
        </p:nvCxnSpPr>
        <p:spPr>
          <a:xfrm flipH="1">
            <a:off x="4572000" y="1888192"/>
            <a:ext cx="794" cy="4565144"/>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a:xfrm>
            <a:off x="539552" y="6597351"/>
            <a:ext cx="1037755" cy="239123"/>
          </a:xfrm>
          <a:prstGeom prst="rect">
            <a:avLst/>
          </a:prstGeom>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0BBB4CA6-F5D1-45D2-BA9C-6038C7196DE8}" type="slidenum">
              <a:rPr lang="en-US" altLang="ja-JP" smtClean="0"/>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
          <p:cNvSpPr>
            <a:spLocks noGrp="1" noChangeArrowheads="1"/>
          </p:cNvSpPr>
          <p:nvPr>
            <p:ph type="ftr" sz="quarter" idx="11"/>
          </p:nvPr>
        </p:nvSpPr>
        <p:spPr>
          <a:ln/>
        </p:spPr>
        <p:txBody>
          <a:bodyPr/>
          <a:lstStyle>
            <a:lvl1pPr>
              <a:defRPr/>
            </a:lvl1pPr>
          </a:lstStyle>
          <a:p>
            <a:pPr>
              <a:defRPr/>
            </a:pPr>
            <a:r>
              <a:rPr lang="en-US" altLang="ja-JP"/>
              <a:t>2008/10/30 </a:t>
            </a:r>
            <a:r>
              <a:rPr lang="ja-JP" altLang="en-US"/>
              <a:t>布広</a:t>
            </a:r>
            <a:endParaRPr lang="en-US" altLang="ja-JP"/>
          </a:p>
        </p:txBody>
      </p:sp>
      <p:sp>
        <p:nvSpPr>
          <p:cNvPr id="4" name="Rectangle 11"/>
          <p:cNvSpPr>
            <a:spLocks noGrp="1" noChangeArrowheads="1"/>
          </p:cNvSpPr>
          <p:nvPr>
            <p:ph type="sldNum" sz="quarter" idx="12"/>
          </p:nvPr>
        </p:nvSpPr>
        <p:spPr>
          <a:ln/>
        </p:spPr>
        <p:txBody>
          <a:bodyPr/>
          <a:lstStyle>
            <a:lvl1pPr>
              <a:defRPr/>
            </a:lvl1pPr>
          </a:lstStyle>
          <a:p>
            <a:pPr>
              <a:defRPr/>
            </a:pPr>
            <a:fld id="{CCFEF4C0-70EA-432E-94F0-C4E8C88EDE0A}" type="slidenum">
              <a:rPr lang="en-US" altLang="ja-JP"/>
              <a:pPr>
                <a:defRPr/>
              </a:pPr>
              <a:t>‹#›</a:t>
            </a:fld>
            <a:endParaRPr lang="en-US" altLang="ja-JP"/>
          </a:p>
        </p:txBody>
      </p:sp>
    </p:spTree>
    <p:extLst>
      <p:ext uri="{BB962C8B-B14F-4D97-AF65-F5344CB8AC3E}">
        <p14:creationId xmlns:p14="http://schemas.microsoft.com/office/powerpoint/2010/main" val="14741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6"/>
          <p:cNvSpPr/>
          <p:nvPr/>
        </p:nvSpPr>
        <p:spPr>
          <a:xfrm>
            <a:off x="0" y="6597352"/>
            <a:ext cx="9144000" cy="260648"/>
          </a:xfrm>
          <a:prstGeom prst="rect">
            <a:avLst/>
          </a:prstGeom>
          <a:solidFill>
            <a:schemeClr val="tx2"/>
          </a:solidFill>
          <a:ln>
            <a:noFill/>
          </a:ln>
          <a:effectLst>
            <a:glow rad="25400">
              <a:schemeClr val="tx1">
                <a:alpha val="25000"/>
              </a:schemeClr>
            </a:glow>
            <a:innerShdw blurRad="254000">
              <a:prstClr val="black">
                <a:alpha val="25000"/>
              </a:prstClr>
            </a:innerShdw>
          </a:effectLst>
        </p:spPr>
        <p:style>
          <a:lnRef idx="1">
            <a:schemeClr val="accent3"/>
          </a:lnRef>
          <a:fillRef idx="3">
            <a:schemeClr val="accent3"/>
          </a:fillRef>
          <a:effectRef idx="2">
            <a:schemeClr val="accent3"/>
          </a:effectRef>
          <a:fontRef idx="minor">
            <a:schemeClr val="lt1"/>
          </a:fontRef>
        </p:style>
        <p:txBody>
          <a:bodyPr rtlCol="0" anchor="b"/>
          <a:lstStyle/>
          <a:p>
            <a:pPr algn="ctr"/>
            <a:endParaRPr lang="en-US" sz="1050">
              <a:latin typeface="メイリオ" pitchFamily="50" charset="-128"/>
              <a:ea typeface="メイリオ" pitchFamily="50" charset="-128"/>
              <a:cs typeface="メイリオ" pitchFamily="50" charset="-128"/>
            </a:endParaRPr>
          </a:p>
        </p:txBody>
      </p:sp>
      <p:sp>
        <p:nvSpPr>
          <p:cNvPr id="11" name="Rectangle 6"/>
          <p:cNvSpPr/>
          <p:nvPr/>
        </p:nvSpPr>
        <p:spPr>
          <a:xfrm>
            <a:off x="0" y="0"/>
            <a:ext cx="9144000" cy="692696"/>
          </a:xfrm>
          <a:prstGeom prst="rect">
            <a:avLst/>
          </a:prstGeom>
          <a:solidFill>
            <a:schemeClr val="tx2"/>
          </a:solidFill>
          <a:ln>
            <a:noFill/>
          </a:ln>
          <a:effectLst>
            <a:glow rad="50800">
              <a:schemeClr val="tx1">
                <a:alpha val="25000"/>
              </a:schemeClr>
            </a:glow>
            <a:innerShdw blurRad="508000">
              <a:prstClr val="black">
                <a:alpha val="25000"/>
              </a:prstClr>
            </a:innerShdw>
            <a:softEdge rad="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メイリオ" pitchFamily="50" charset="-128"/>
              <a:ea typeface="メイリオ" pitchFamily="50" charset="-128"/>
              <a:cs typeface="メイリオ" pitchFamily="50" charset="-128"/>
            </a:endParaRPr>
          </a:p>
        </p:txBody>
      </p:sp>
      <p:sp>
        <p:nvSpPr>
          <p:cNvPr id="2" name="Title Placeholder 1"/>
          <p:cNvSpPr>
            <a:spLocks noGrp="1"/>
          </p:cNvSpPr>
          <p:nvPr>
            <p:ph type="title"/>
          </p:nvPr>
        </p:nvSpPr>
        <p:spPr>
          <a:xfrm>
            <a:off x="654524" y="8092"/>
            <a:ext cx="8489476" cy="684604"/>
          </a:xfrm>
          <a:prstGeom prst="rect">
            <a:avLst/>
          </a:prstGeom>
        </p:spPr>
        <p:txBody>
          <a:bodyPr vert="horz" lIns="91440" tIns="45720" rIns="91440" bIns="45720" rtlCol="0" anchor="ctr">
            <a:no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0" y="908720"/>
            <a:ext cx="9144000" cy="5688632"/>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Footer Placeholder 4"/>
          <p:cNvSpPr>
            <a:spLocks noGrp="1"/>
          </p:cNvSpPr>
          <p:nvPr>
            <p:ph type="ftr" sz="quarter" idx="3"/>
          </p:nvPr>
        </p:nvSpPr>
        <p:spPr>
          <a:xfrm>
            <a:off x="1403648" y="6597352"/>
            <a:ext cx="4248472" cy="260647"/>
          </a:xfrm>
          <a:prstGeom prst="rect">
            <a:avLst/>
          </a:prstGeom>
        </p:spPr>
        <p:txBody>
          <a:bodyPr vert="horz" lIns="91440" tIns="45720" rIns="91440" bIns="45720" rtlCol="0" anchor="b"/>
          <a:lstStyle>
            <a:lvl1pPr algn="l">
              <a:defRPr sz="1050">
                <a:solidFill>
                  <a:srgbClr val="FFFFFF"/>
                </a:solidFill>
                <a:latin typeface="+mn-ea"/>
                <a:ea typeface="+mn-ea"/>
                <a:cs typeface="メイリオ" pitchFamily="50" charset="-128"/>
              </a:defRPr>
            </a:lvl1pPr>
          </a:lstStyle>
          <a:p>
            <a:endParaRPr lang="en-US" altLang="ja-JP"/>
          </a:p>
        </p:txBody>
      </p:sp>
      <p:sp>
        <p:nvSpPr>
          <p:cNvPr id="6" name="Slide Number Placeholder 5"/>
          <p:cNvSpPr>
            <a:spLocks noGrp="1"/>
          </p:cNvSpPr>
          <p:nvPr>
            <p:ph type="sldNum" sz="quarter" idx="4"/>
          </p:nvPr>
        </p:nvSpPr>
        <p:spPr>
          <a:xfrm>
            <a:off x="667" y="6604084"/>
            <a:ext cx="539552" cy="253916"/>
          </a:xfrm>
          <a:prstGeom prst="rect">
            <a:avLst/>
          </a:prstGeom>
        </p:spPr>
        <p:txBody>
          <a:bodyPr vert="horz" lIns="91440" tIns="45720" rIns="91440" bIns="45720" rtlCol="0" anchor="b"/>
          <a:lstStyle>
            <a:lvl1pPr algn="r">
              <a:defRPr sz="1050" b="1">
                <a:solidFill>
                  <a:srgbClr val="FFFFFF"/>
                </a:solidFill>
                <a:latin typeface="+mj-ea"/>
                <a:ea typeface="+mj-ea"/>
                <a:cs typeface="メイリオ" pitchFamily="50" charset="-128"/>
              </a:defRPr>
            </a:lvl1pPr>
          </a:lstStyle>
          <a:p>
            <a:fld id="{0BBB4CA6-F5D1-45D2-BA9C-6038C7196DE8}" type="slidenum">
              <a:rPr lang="en-US" altLang="ja-JP" smtClean="0"/>
              <a:pPr/>
              <a:t>‹#›</a:t>
            </a:fld>
            <a:endParaRPr lang="en-US" altLang="ja-JP"/>
          </a:p>
        </p:txBody>
      </p:sp>
      <p:sp>
        <p:nvSpPr>
          <p:cNvPr id="8" name="正方形/長方形 7"/>
          <p:cNvSpPr/>
          <p:nvPr/>
        </p:nvSpPr>
        <p:spPr>
          <a:xfrm>
            <a:off x="4067944" y="6604084"/>
            <a:ext cx="5076056" cy="253916"/>
          </a:xfrm>
          <a:prstGeom prst="rect">
            <a:avLst/>
          </a:prstGeom>
        </p:spPr>
        <p:txBody>
          <a:bodyPr wrap="square" anchor="b">
            <a:spAutoFit/>
          </a:bodyPr>
          <a:lstStyle/>
          <a:p>
            <a:pPr algn="r"/>
            <a:r>
              <a:rPr lang="ja-JP" altLang="en-US" sz="1050" b="0" dirty="0" smtClean="0">
                <a:solidFill>
                  <a:schemeClr val="bg1"/>
                </a:solidFill>
                <a:latin typeface="+mn-lt"/>
                <a:ea typeface="+mj-ea"/>
                <a:cs typeface="メイリオ" pitchFamily="50" charset="-128"/>
              </a:rPr>
              <a:t>東京情報大学 総合情報学科 システム開発コース</a:t>
            </a:r>
            <a:endParaRPr lang="ja-JP" altLang="en-US" sz="1050" b="0" dirty="0">
              <a:solidFill>
                <a:schemeClr val="bg1"/>
              </a:solidFill>
              <a:latin typeface="+mn-lt"/>
              <a:ea typeface="+mj-ea"/>
              <a:cs typeface="メイリオ" pitchFamily="50" charset="-128"/>
            </a:endParaRPr>
          </a:p>
        </p:txBody>
      </p:sp>
      <p:sp>
        <p:nvSpPr>
          <p:cNvPr id="12" name="日付プレースホルダー 11"/>
          <p:cNvSpPr>
            <a:spLocks noGrp="1"/>
          </p:cNvSpPr>
          <p:nvPr>
            <p:ph type="dt" sz="half" idx="2"/>
          </p:nvPr>
        </p:nvSpPr>
        <p:spPr>
          <a:xfrm>
            <a:off x="539552" y="6604084"/>
            <a:ext cx="1368152" cy="253916"/>
          </a:xfrm>
          <a:prstGeom prst="rect">
            <a:avLst/>
          </a:prstGeom>
        </p:spPr>
        <p:txBody>
          <a:bodyPr vert="horz" lIns="91440" tIns="45720" rIns="91440" bIns="45720" rtlCol="0" anchor="b"/>
          <a:lstStyle>
            <a:lvl1pPr algn="l">
              <a:defRPr sz="1050">
                <a:solidFill>
                  <a:schemeClr val="bg1"/>
                </a:solidFill>
                <a:latin typeface="+mj-lt"/>
              </a:defRPr>
            </a:lvl1pPr>
          </a:lstStyle>
          <a:p>
            <a:endParaRPr lang="en-US" altLang="ja-JP"/>
          </a:p>
        </p:txBody>
      </p:sp>
      <p:pic>
        <p:nvPicPr>
          <p:cNvPr id="4" name="図 3" descr="2015　大学案内 | ebook5 - Google Chrome"/>
          <p:cNvPicPr>
            <a:picLocks noChangeAspect="1"/>
          </p:cNvPicPr>
          <p:nvPr userDrawn="1"/>
        </p:nvPicPr>
        <p:blipFill rotWithShape="1">
          <a:blip r:embed="rId8" cstate="print">
            <a:extLst>
              <a:ext uri="{28A0092B-C50C-407E-A947-70E740481C1C}">
                <a14:useLocalDpi xmlns:a14="http://schemas.microsoft.com/office/drawing/2010/main" val="0"/>
              </a:ext>
            </a:extLst>
          </a:blip>
          <a:srcRect l="5841" t="4405" r="5383" b="5272"/>
          <a:stretch/>
        </p:blipFill>
        <p:spPr>
          <a:xfrm>
            <a:off x="110449" y="69984"/>
            <a:ext cx="519952" cy="502024"/>
          </a:xfrm>
          <a:prstGeom prst="roundRect">
            <a:avLst/>
          </a:prstGeom>
          <a:effectLst>
            <a:innerShdw blurRad="38100" dist="12700" dir="13500000">
              <a:prstClr val="black">
                <a:alpha val="50000"/>
              </a:prstClr>
            </a:innerShdw>
          </a:effec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iming>
    <p:tnLst>
      <p:par>
        <p:cTn id="1" dur="indefinite" restart="never" nodeType="tmRoot"/>
      </p:par>
    </p:tnLst>
  </p:timing>
  <p:txStyles>
    <p:titleStyle>
      <a:lvl1pPr algn="l" defTabSz="914400" rtl="0" eaLnBrk="1" latinLnBrk="0" hangingPunct="1">
        <a:spcBef>
          <a:spcPct val="0"/>
        </a:spcBef>
        <a:buNone/>
        <a:defRPr kumimoji="1" sz="3600" b="1" kern="1200" spc="-100" baseline="0">
          <a:solidFill>
            <a:schemeClr val="bg1"/>
          </a:solidFill>
          <a:effectLst>
            <a:innerShdw blurRad="38100" dist="38100" dir="13500000">
              <a:prstClr val="black">
                <a:alpha val="25000"/>
              </a:prstClr>
            </a:innerShdw>
          </a:effectLst>
          <a:latin typeface="+mj-lt"/>
          <a:ea typeface="メイリオ" pitchFamily="50" charset="-128"/>
          <a:cs typeface="メイリオ" pitchFamily="50" charset="-128"/>
        </a:defRPr>
      </a:lvl1pPr>
    </p:titleStyle>
    <p:bodyStyle>
      <a:lvl1pPr marL="640080" indent="-360000" algn="l" defTabSz="914400" rtl="0" eaLnBrk="1" latinLnBrk="0" hangingPunct="1">
        <a:spcBef>
          <a:spcPts val="1200"/>
        </a:spcBef>
        <a:buClr>
          <a:schemeClr val="tx2"/>
        </a:buClr>
        <a:buSzPct val="100000"/>
        <a:buFont typeface="メイリオ" pitchFamily="50" charset="-128"/>
        <a:buChar char="■"/>
        <a:defRPr kumimoji="1" sz="3200" b="1" kern="1200">
          <a:solidFill>
            <a:schemeClr val="tx2"/>
          </a:solidFill>
          <a:effectLst/>
          <a:latin typeface="+mn-ea"/>
          <a:ea typeface="+mn-ea"/>
          <a:cs typeface="メイリオ" pitchFamily="50" charset="-128"/>
        </a:defRPr>
      </a:lvl1pPr>
      <a:lvl2pPr marL="864000" indent="-288000" algn="l" defTabSz="914400" rtl="0" eaLnBrk="1" latinLnBrk="0" hangingPunct="1">
        <a:spcBef>
          <a:spcPct val="20000"/>
        </a:spcBef>
        <a:buClr>
          <a:schemeClr val="bg2">
            <a:lumMod val="10000"/>
          </a:schemeClr>
        </a:buClr>
        <a:buSzPct val="100000"/>
        <a:buFont typeface="Arial" pitchFamily="34" charset="0"/>
        <a:buChar char="•"/>
        <a:defRPr kumimoji="1" sz="2800" b="1" kern="1200">
          <a:solidFill>
            <a:schemeClr val="bg2">
              <a:lumMod val="10000"/>
            </a:schemeClr>
          </a:solidFill>
          <a:latin typeface="+mn-ea"/>
          <a:ea typeface="+mn-ea"/>
          <a:cs typeface="メイリオ" pitchFamily="50" charset="-128"/>
        </a:defRPr>
      </a:lvl2pPr>
      <a:lvl3pPr marL="1008000" indent="-180000" algn="l" defTabSz="914400" rtl="0" eaLnBrk="1" latinLnBrk="0" hangingPunct="1">
        <a:spcBef>
          <a:spcPct val="20000"/>
        </a:spcBef>
        <a:buClr>
          <a:schemeClr val="bg2">
            <a:lumMod val="10000"/>
          </a:schemeClr>
        </a:buClr>
        <a:buSzPct val="100000"/>
        <a:buFont typeface="メイリオ" pitchFamily="50" charset="-128"/>
        <a:buChar char="◦"/>
        <a:defRPr kumimoji="1" sz="2000" kern="1200">
          <a:solidFill>
            <a:schemeClr val="bg2">
              <a:lumMod val="10000"/>
            </a:schemeClr>
          </a:solidFill>
          <a:latin typeface="+mn-ea"/>
          <a:ea typeface="+mn-ea"/>
          <a:cs typeface="メイリオ" pitchFamily="50" charset="-128"/>
        </a:defRPr>
      </a:lvl3pPr>
      <a:lvl4pPr marL="1260000" indent="-180000" algn="l" defTabSz="914400" rtl="0" eaLnBrk="1" latinLnBrk="0" hangingPunct="1">
        <a:spcBef>
          <a:spcPct val="20000"/>
        </a:spcBef>
        <a:buClr>
          <a:schemeClr val="bg2">
            <a:lumMod val="10000"/>
          </a:schemeClr>
        </a:buClr>
        <a:buSzPct val="100000"/>
        <a:buFont typeface="メイリオ" pitchFamily="50" charset="-128"/>
        <a:buChar char="◦"/>
        <a:defRPr kumimoji="1" sz="2000" kern="1200">
          <a:solidFill>
            <a:schemeClr val="bg2">
              <a:lumMod val="10000"/>
            </a:schemeClr>
          </a:solidFill>
          <a:latin typeface="+mn-ea"/>
          <a:ea typeface="+mn-ea"/>
          <a:cs typeface="メイリオ" pitchFamily="50" charset="-128"/>
        </a:defRPr>
      </a:lvl4pPr>
      <a:lvl5pPr marL="1512000" indent="-180000" algn="l" defTabSz="914400" rtl="0" eaLnBrk="1" latinLnBrk="0" hangingPunct="1">
        <a:spcBef>
          <a:spcPct val="20000"/>
        </a:spcBef>
        <a:buClr>
          <a:schemeClr val="bg2">
            <a:lumMod val="10000"/>
          </a:schemeClr>
        </a:buClr>
        <a:buSzPct val="100000"/>
        <a:buFont typeface="メイリオ" pitchFamily="50" charset="-128"/>
        <a:buChar char="◦"/>
        <a:defRPr kumimoji="1" sz="2000" kern="1200" baseline="0">
          <a:solidFill>
            <a:schemeClr val="bg2">
              <a:lumMod val="10000"/>
            </a:schemeClr>
          </a:solidFill>
          <a:latin typeface="+mn-ea"/>
          <a:ea typeface="+mn-ea"/>
          <a:cs typeface="メイリオ" pitchFamily="50" charset="-128"/>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acebook.com/hanamigawacom/" TargetMode="External"/><Relationship Id="rId2" Type="http://schemas.openxmlformats.org/officeDocument/2006/relationships/hyperlink" Target="http://sawara-social.tuis.ac.jp/" TargetMode="External"/><Relationship Id="rId1" Type="http://schemas.openxmlformats.org/officeDocument/2006/relationships/slideLayout" Target="../slideLayouts/slideLayout2.xml"/><Relationship Id="rId4" Type="http://schemas.openxmlformats.org/officeDocument/2006/relationships/hyperlink" Target="http://kawano-lab.tuis.ac.j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kawano-lab.tuis.ac.jp/"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du.tuis.ac.jp/~ykawano/project/system_projects2015.pdf" TargetMode="External"/><Relationship Id="rId2" Type="http://schemas.openxmlformats.org/officeDocument/2006/relationships/hyperlink" Target="http://www.edu.tuis.ac.jp/~ykawano/project/system_projects2015.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jpeg"/><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5.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sz="4400" dirty="0"/>
              <a:t>プログラミング学習支援</a:t>
            </a:r>
            <a:r>
              <a:rPr lang="ja-JP" altLang="en-US" sz="4400" dirty="0" smtClean="0"/>
              <a:t>システム</a:t>
            </a:r>
            <a:r>
              <a:rPr lang="en-US" altLang="ja-JP" sz="4400" dirty="0" smtClean="0"/>
              <a:t/>
            </a:r>
            <a:br>
              <a:rPr lang="en-US" altLang="ja-JP" sz="4400" dirty="0" smtClean="0"/>
            </a:br>
            <a:r>
              <a:rPr lang="ja-JP" altLang="en-US" sz="4400" dirty="0" smtClean="0"/>
              <a:t>開発プロジェクト</a:t>
            </a:r>
            <a:endParaRPr kumimoji="1" lang="ja-JP" altLang="en-US" sz="4400" dirty="0"/>
          </a:p>
        </p:txBody>
      </p:sp>
      <p:sp>
        <p:nvSpPr>
          <p:cNvPr id="5" name="サブタイトル 4"/>
          <p:cNvSpPr>
            <a:spLocks noGrp="1"/>
          </p:cNvSpPr>
          <p:nvPr>
            <p:ph type="subTitle" idx="1"/>
          </p:nvPr>
        </p:nvSpPr>
        <p:spPr/>
        <p:txBody>
          <a:bodyPr anchor="b"/>
          <a:lstStyle/>
          <a:p>
            <a:r>
              <a:rPr lang="ja-JP" altLang="en-US" dirty="0"/>
              <a:t>布広永示、</a:t>
            </a:r>
            <a:r>
              <a:rPr lang="ja-JP" altLang="en-US" dirty="0" smtClean="0"/>
              <a:t>山口崇志、</a:t>
            </a:r>
            <a:r>
              <a:rPr lang="ja-JP" altLang="en-US" dirty="0"/>
              <a:t>岸本頼紀</a:t>
            </a:r>
            <a:r>
              <a:rPr lang="ja-JP" altLang="en-US" dirty="0" smtClean="0"/>
              <a:t>［システム開発］</a:t>
            </a:r>
            <a:endParaRPr lang="en-US" altLang="ja-JP" dirty="0" smtClean="0"/>
          </a:p>
          <a:p>
            <a:pPr>
              <a:spcBef>
                <a:spcPts val="0"/>
              </a:spcBef>
            </a:pPr>
            <a:r>
              <a:rPr lang="en-US" altLang="ja-JP" dirty="0" smtClean="0"/>
              <a:t/>
            </a:r>
            <a:br>
              <a:rPr lang="en-US" altLang="ja-JP" dirty="0" smtClean="0"/>
            </a:br>
            <a:r>
              <a:rPr lang="ja-JP" altLang="en-US" dirty="0"/>
              <a:t>大城正典［</a:t>
            </a:r>
            <a:r>
              <a:rPr lang="ja-JP" altLang="en-US" dirty="0" smtClean="0"/>
              <a:t>ゲーム・アプリケーション］</a:t>
            </a:r>
            <a:endParaRPr kumimoji="1" lang="en-US" altLang="ja-JP" dirty="0" smtClean="0"/>
          </a:p>
        </p:txBody>
      </p:sp>
    </p:spTree>
    <p:extLst>
      <p:ext uri="{BB962C8B-B14F-4D97-AF65-F5344CB8AC3E}">
        <p14:creationId xmlns:p14="http://schemas.microsoft.com/office/powerpoint/2010/main" val="4167289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サイバーセキュリティ対策</a:t>
            </a:r>
            <a:r>
              <a:rPr lang="ja-JP" altLang="en-US" dirty="0" smtClean="0"/>
              <a:t>技術</a:t>
            </a:r>
            <a:r>
              <a:rPr lang="en-US" altLang="ja-JP" dirty="0" smtClean="0"/>
              <a:t/>
            </a:r>
            <a:br>
              <a:rPr lang="en-US" altLang="ja-JP" dirty="0" smtClean="0"/>
            </a:br>
            <a:r>
              <a:rPr lang="ja-JP" altLang="en-US" dirty="0" smtClean="0"/>
              <a:t>研究</a:t>
            </a:r>
            <a:r>
              <a:rPr lang="ja-JP" altLang="en-US" dirty="0"/>
              <a:t>プロジェクト</a:t>
            </a:r>
          </a:p>
        </p:txBody>
      </p:sp>
      <p:sp>
        <p:nvSpPr>
          <p:cNvPr id="5" name="サブタイトル 4"/>
          <p:cNvSpPr>
            <a:spLocks noGrp="1"/>
          </p:cNvSpPr>
          <p:nvPr>
            <p:ph type="subTitle" idx="1"/>
          </p:nvPr>
        </p:nvSpPr>
        <p:spPr/>
        <p:txBody>
          <a:bodyPr anchor="b"/>
          <a:lstStyle/>
          <a:p>
            <a:pPr>
              <a:spcBef>
                <a:spcPts val="0"/>
              </a:spcBef>
            </a:pPr>
            <a:r>
              <a:rPr lang="ja-JP" altLang="en-US" dirty="0"/>
              <a:t>布広永示</a:t>
            </a:r>
            <a:r>
              <a:rPr lang="ja-JP" altLang="en-US" dirty="0" smtClean="0"/>
              <a:t>、</a:t>
            </a:r>
            <a:r>
              <a:rPr lang="ja-JP" altLang="en-US" dirty="0"/>
              <a:t>岸本頼紀</a:t>
            </a:r>
            <a:r>
              <a:rPr lang="ja-JP" altLang="en-US" dirty="0" smtClean="0"/>
              <a:t>、山口崇</a:t>
            </a:r>
            <a:r>
              <a:rPr lang="ja-JP" altLang="en-US" dirty="0"/>
              <a:t>志、河野義</a:t>
            </a:r>
            <a:r>
              <a:rPr lang="ja-JP" altLang="en-US" dirty="0" smtClean="0"/>
              <a:t>広</a:t>
            </a:r>
            <a:endParaRPr lang="en-US" altLang="ja-JP" dirty="0" smtClean="0"/>
          </a:p>
          <a:p>
            <a:pPr>
              <a:spcBef>
                <a:spcPts val="0"/>
              </a:spcBef>
            </a:pPr>
            <a:r>
              <a:rPr lang="ja-JP" altLang="en-US" dirty="0"/>
              <a:t>　</a:t>
            </a:r>
            <a:r>
              <a:rPr lang="ja-JP" altLang="en-US" dirty="0" smtClean="0"/>
              <a:t>［システム開発］</a:t>
            </a:r>
            <a:endParaRPr lang="en-US" altLang="ja-JP" dirty="0" smtClean="0"/>
          </a:p>
          <a:p>
            <a:pPr>
              <a:spcBef>
                <a:spcPts val="0"/>
              </a:spcBef>
            </a:pPr>
            <a:r>
              <a:rPr lang="en-US" altLang="ja-JP" dirty="0" smtClean="0"/>
              <a:t/>
            </a:r>
            <a:br>
              <a:rPr lang="en-US" altLang="ja-JP" dirty="0" smtClean="0"/>
            </a:br>
            <a:r>
              <a:rPr lang="ja-JP" altLang="en-US" dirty="0"/>
              <a:t>花田真樹［</a:t>
            </a:r>
            <a:r>
              <a:rPr lang="ja-JP" altLang="en-US" dirty="0" smtClean="0"/>
              <a:t>ネットワーク</a:t>
            </a:r>
            <a:r>
              <a:rPr lang="ja-JP" altLang="en-US" dirty="0"/>
              <a:t>・</a:t>
            </a:r>
            <a:r>
              <a:rPr lang="ja-JP" altLang="en-US" dirty="0" smtClean="0"/>
              <a:t>セキュリティ］</a:t>
            </a:r>
            <a:r>
              <a:rPr lang="en-US" altLang="ja-JP" dirty="0" smtClean="0"/>
              <a:t/>
            </a:r>
            <a:br>
              <a:rPr lang="en-US" altLang="ja-JP" dirty="0" smtClean="0"/>
            </a:br>
            <a:endParaRPr kumimoji="1" lang="en-US" altLang="ja-JP" dirty="0" smtClean="0"/>
          </a:p>
        </p:txBody>
      </p:sp>
    </p:spTree>
    <p:extLst>
      <p:ext uri="{BB962C8B-B14F-4D97-AF65-F5344CB8AC3E}">
        <p14:creationId xmlns:p14="http://schemas.microsoft.com/office/powerpoint/2010/main" val="421598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プロジェクトの概要</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smtClean="0"/>
              <a:t>研究の目的</a:t>
            </a:r>
            <a:endParaRPr lang="en-US" altLang="ja-JP" dirty="0" smtClean="0"/>
          </a:p>
          <a:p>
            <a:pPr lvl="1"/>
            <a:r>
              <a:rPr lang="ja-JP" altLang="en-US" dirty="0" smtClean="0"/>
              <a:t>サイバー攻撃に対する人材</a:t>
            </a:r>
            <a:r>
              <a:rPr lang="ja-JP" altLang="en-US" dirty="0"/>
              <a:t>育成と技術</a:t>
            </a:r>
            <a:r>
              <a:rPr lang="ja-JP" altLang="en-US" dirty="0" smtClean="0"/>
              <a:t>開発</a:t>
            </a:r>
            <a:endParaRPr lang="en-US" altLang="ja-JP" dirty="0" smtClean="0"/>
          </a:p>
          <a:p>
            <a:r>
              <a:rPr lang="ja-JP" altLang="en-US" dirty="0" smtClean="0"/>
              <a:t>人材育成</a:t>
            </a:r>
            <a:endParaRPr lang="en-US" altLang="ja-JP" dirty="0" smtClean="0"/>
          </a:p>
          <a:p>
            <a:pPr lvl="1"/>
            <a:r>
              <a:rPr lang="ja-JP" altLang="en-US" dirty="0" smtClean="0"/>
              <a:t>セキュリティインシデント対策技術</a:t>
            </a:r>
            <a:endParaRPr lang="en-US" altLang="ja-JP" dirty="0" smtClean="0"/>
          </a:p>
          <a:p>
            <a:pPr lvl="1"/>
            <a:r>
              <a:rPr lang="ja-JP" altLang="en-US" dirty="0" smtClean="0"/>
              <a:t>マルウェア対策技術</a:t>
            </a:r>
            <a:endParaRPr lang="en-US" altLang="ja-JP" dirty="0" smtClean="0"/>
          </a:p>
          <a:p>
            <a:r>
              <a:rPr lang="ja-JP" altLang="en-US" dirty="0" smtClean="0"/>
              <a:t>技術開発</a:t>
            </a:r>
            <a:endParaRPr lang="en-US" altLang="ja-JP" dirty="0" smtClean="0"/>
          </a:p>
          <a:p>
            <a:pPr lvl="1"/>
            <a:r>
              <a:rPr lang="ja-JP" altLang="en-US" dirty="0" smtClean="0"/>
              <a:t>サイバーインシデントの検知技術</a:t>
            </a:r>
            <a:endParaRPr lang="en-US" altLang="ja-JP" dirty="0" smtClean="0"/>
          </a:p>
          <a:p>
            <a:pPr lvl="2"/>
            <a:r>
              <a:rPr lang="ja-JP" altLang="en-US" dirty="0" smtClean="0"/>
              <a:t>分析手法の確立</a:t>
            </a:r>
            <a:endParaRPr lang="en-US" altLang="ja-JP" dirty="0" smtClean="0"/>
          </a:p>
          <a:p>
            <a:pPr lvl="2"/>
            <a:r>
              <a:rPr lang="ja-JP" altLang="en-US" dirty="0" smtClean="0"/>
              <a:t>分析基盤の構築</a:t>
            </a:r>
            <a:endParaRPr lang="en-US" altLang="ja-JP" dirty="0" smtClean="0"/>
          </a:p>
          <a:p>
            <a:pPr lvl="1"/>
            <a:r>
              <a:rPr lang="ja-JP" altLang="en-US" dirty="0" smtClean="0"/>
              <a:t>マルウェア検知・解析技術</a:t>
            </a:r>
            <a:endParaRPr lang="en-US" altLang="ja-JP" dirty="0" smtClean="0"/>
          </a:p>
          <a:p>
            <a:pPr lvl="1"/>
            <a:endParaRPr lang="en-US" altLang="ja-JP" dirty="0" smtClean="0"/>
          </a:p>
          <a:p>
            <a:pPr lvl="1"/>
            <a:endParaRPr lang="ja-JP" altLang="en-US" dirty="0"/>
          </a:p>
        </p:txBody>
      </p:sp>
    </p:spTree>
    <p:extLst>
      <p:ext uri="{BB962C8B-B14F-4D97-AF65-F5344CB8AC3E}">
        <p14:creationId xmlns:p14="http://schemas.microsoft.com/office/powerpoint/2010/main" val="283090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学びの目的</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smtClean="0"/>
              <a:t>企業と同様の体制で開発・運用</a:t>
            </a:r>
            <a:endParaRPr lang="en-US" altLang="ja-JP" dirty="0" smtClean="0"/>
          </a:p>
          <a:p>
            <a:pPr lvl="1"/>
            <a:r>
              <a:rPr lang="ja-JP" altLang="en-US" dirty="0" smtClean="0"/>
              <a:t>半年１開発サイクル</a:t>
            </a:r>
            <a:endParaRPr lang="en-US" altLang="ja-JP" dirty="0" smtClean="0"/>
          </a:p>
          <a:p>
            <a:r>
              <a:rPr lang="ja-JP" altLang="en-US" dirty="0" smtClean="0"/>
              <a:t>異なる専門同士の共同開発</a:t>
            </a:r>
            <a:endParaRPr lang="en-US" altLang="ja-JP" dirty="0" smtClean="0"/>
          </a:p>
          <a:p>
            <a:pPr lvl="1"/>
            <a:r>
              <a:rPr lang="en-US" altLang="ja-JP" dirty="0" smtClean="0"/>
              <a:t>3</a:t>
            </a:r>
            <a:r>
              <a:rPr lang="ja-JP" altLang="en-US" dirty="0" err="1" smtClean="0"/>
              <a:t>つの</a:t>
            </a:r>
            <a:r>
              <a:rPr lang="ja-JP" altLang="en-US" dirty="0" smtClean="0"/>
              <a:t>研究グループ</a:t>
            </a:r>
            <a:endParaRPr lang="en-US" altLang="ja-JP" dirty="0" smtClean="0"/>
          </a:p>
          <a:p>
            <a:pPr lvl="2"/>
            <a:r>
              <a:rPr lang="ja-JP" altLang="en-US" dirty="0" smtClean="0"/>
              <a:t>サイバーインシデント対策・</a:t>
            </a:r>
            <a:r>
              <a:rPr lang="ja-JP" altLang="en-US" dirty="0"/>
              <a:t>仮想化分散</a:t>
            </a:r>
            <a:r>
              <a:rPr lang="ja-JP" altLang="en-US" dirty="0" smtClean="0"/>
              <a:t>システム・</a:t>
            </a:r>
            <a:r>
              <a:rPr lang="ja-JP" altLang="en-US" dirty="0"/>
              <a:t>マルウェア対策</a:t>
            </a:r>
            <a:endParaRPr lang="en-US" altLang="ja-JP" dirty="0" smtClean="0"/>
          </a:p>
          <a:p>
            <a:r>
              <a:rPr lang="ja-JP" altLang="en-US" dirty="0" smtClean="0"/>
              <a:t>現場での専門知識の活用方法を学ぶ</a:t>
            </a:r>
            <a:endParaRPr lang="en-US" altLang="ja-JP" dirty="0" smtClean="0"/>
          </a:p>
          <a:p>
            <a:pPr lvl="1"/>
            <a:r>
              <a:rPr kumimoji="1" lang="ja-JP" altLang="en-US" dirty="0" smtClean="0"/>
              <a:t>産学連携</a:t>
            </a:r>
            <a:endParaRPr kumimoji="1" lang="en-US" altLang="ja-JP" dirty="0" smtClean="0"/>
          </a:p>
          <a:p>
            <a:pPr lvl="2"/>
            <a:r>
              <a:rPr lang="ja-JP" altLang="en-US" dirty="0"/>
              <a:t>セキュリティインシデント対策</a:t>
            </a:r>
            <a:r>
              <a:rPr lang="ja-JP" altLang="en-US" dirty="0" smtClean="0"/>
              <a:t>技術</a:t>
            </a:r>
            <a:endParaRPr kumimoji="1" lang="en-US" altLang="ja-JP" dirty="0" smtClean="0"/>
          </a:p>
          <a:p>
            <a:pPr lvl="2"/>
            <a:r>
              <a:rPr kumimoji="1" lang="ja-JP" altLang="en-US" dirty="0" smtClean="0"/>
              <a:t>マルウェア対策技術</a:t>
            </a:r>
            <a:endParaRPr kumimoji="1" lang="ja-JP" altLang="en-US" dirty="0"/>
          </a:p>
        </p:txBody>
      </p:sp>
    </p:spTree>
    <p:extLst>
      <p:ext uri="{BB962C8B-B14F-4D97-AF65-F5344CB8AC3E}">
        <p14:creationId xmlns:p14="http://schemas.microsoft.com/office/powerpoint/2010/main" val="100157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グループと専門分野</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a:t>サイバーインシデント</a:t>
            </a:r>
            <a:r>
              <a:rPr lang="ja-JP" altLang="en-US" dirty="0" smtClean="0"/>
              <a:t>対策（岸本・山口）</a:t>
            </a:r>
            <a:endParaRPr lang="en-US" altLang="ja-JP" dirty="0" smtClean="0"/>
          </a:p>
          <a:p>
            <a:pPr lvl="1"/>
            <a:r>
              <a:rPr lang="en-US" altLang="ja-JP" dirty="0" smtClean="0"/>
              <a:t>Web-Mining</a:t>
            </a:r>
            <a:r>
              <a:rPr lang="ja-JP" altLang="en-US" dirty="0" smtClean="0"/>
              <a:t>システムの研究開発</a:t>
            </a:r>
            <a:endParaRPr lang="en-US" altLang="ja-JP" dirty="0" smtClean="0"/>
          </a:p>
          <a:p>
            <a:pPr lvl="2"/>
            <a:r>
              <a:rPr lang="en-US" altLang="ja-JP" dirty="0" smtClean="0"/>
              <a:t>Web</a:t>
            </a:r>
            <a:r>
              <a:rPr lang="ja-JP" altLang="en-US" dirty="0" smtClean="0"/>
              <a:t>システム開発</a:t>
            </a:r>
            <a:r>
              <a:rPr lang="ja-JP" altLang="en-US" dirty="0"/>
              <a:t>、データマイニング、</a:t>
            </a:r>
            <a:r>
              <a:rPr lang="ja-JP" altLang="en-US" dirty="0" smtClean="0"/>
              <a:t>機械学習、自然言語処理</a:t>
            </a:r>
            <a:endParaRPr lang="ja-JP" altLang="en-US" dirty="0"/>
          </a:p>
          <a:p>
            <a:r>
              <a:rPr lang="ja-JP" altLang="en-US" dirty="0" smtClean="0"/>
              <a:t>仮想化分散システム（</a:t>
            </a:r>
            <a:r>
              <a:rPr lang="ja-JP" altLang="en-US" dirty="0"/>
              <a:t>布</a:t>
            </a:r>
            <a:r>
              <a:rPr lang="ja-JP" altLang="en-US" dirty="0" smtClean="0"/>
              <a:t>広・河野）</a:t>
            </a:r>
            <a:endParaRPr lang="en-US" altLang="ja-JP" dirty="0" smtClean="0"/>
          </a:p>
          <a:p>
            <a:pPr lvl="1"/>
            <a:r>
              <a:rPr lang="ja-JP" altLang="en-US" dirty="0" smtClean="0"/>
              <a:t>仮想化</a:t>
            </a:r>
            <a:r>
              <a:rPr lang="ja-JP" altLang="en-US" dirty="0"/>
              <a:t>分散基盤の研究開発</a:t>
            </a:r>
            <a:endParaRPr lang="en-US" altLang="ja-JP" dirty="0" smtClean="0"/>
          </a:p>
          <a:p>
            <a:pPr lvl="2"/>
            <a:r>
              <a:rPr lang="ja-JP" altLang="en-US" dirty="0" smtClean="0"/>
              <a:t>分散・並列処理基盤、仮想化技術、</a:t>
            </a:r>
            <a:r>
              <a:rPr lang="en-US" altLang="ja-JP" dirty="0" smtClean="0"/>
              <a:t>Web</a:t>
            </a:r>
            <a:r>
              <a:rPr lang="ja-JP" altLang="en-US" dirty="0"/>
              <a:t>システム開発</a:t>
            </a:r>
          </a:p>
          <a:p>
            <a:r>
              <a:rPr lang="ja-JP" altLang="en-US" dirty="0" smtClean="0"/>
              <a:t>マルウェア対策</a:t>
            </a:r>
            <a:r>
              <a:rPr lang="ja-JP" altLang="en-US" dirty="0"/>
              <a:t>（花田・</a:t>
            </a:r>
            <a:r>
              <a:rPr lang="ja-JP" altLang="en-US" dirty="0" smtClean="0"/>
              <a:t>岸本）</a:t>
            </a:r>
            <a:endParaRPr lang="en-US" altLang="ja-JP" dirty="0" smtClean="0"/>
          </a:p>
          <a:p>
            <a:pPr lvl="1"/>
            <a:r>
              <a:rPr lang="ja-JP" altLang="en-US" dirty="0" smtClean="0"/>
              <a:t>マルウェア対策技術の研究開発</a:t>
            </a:r>
            <a:endParaRPr lang="en-US" altLang="ja-JP" dirty="0" smtClean="0"/>
          </a:p>
          <a:p>
            <a:pPr lvl="2"/>
            <a:r>
              <a:rPr lang="ja-JP" altLang="en-US" dirty="0"/>
              <a:t>マルウェア</a:t>
            </a:r>
            <a:r>
              <a:rPr lang="ja-JP" altLang="en-US" dirty="0" smtClean="0"/>
              <a:t>検知、</a:t>
            </a:r>
            <a:r>
              <a:rPr lang="ja-JP" altLang="en-US" dirty="0"/>
              <a:t>マルウェア</a:t>
            </a:r>
            <a:r>
              <a:rPr lang="ja-JP" altLang="en-US" dirty="0" smtClean="0"/>
              <a:t>解析手法、</a:t>
            </a:r>
            <a:r>
              <a:rPr lang="ja-JP" altLang="en-US" dirty="0"/>
              <a:t>マルウェア</a:t>
            </a:r>
            <a:r>
              <a:rPr lang="ja-JP" altLang="en-US" dirty="0" smtClean="0"/>
              <a:t>解析ツール</a:t>
            </a:r>
          </a:p>
          <a:p>
            <a:pPr marL="280080" indent="0">
              <a:buNone/>
            </a:pPr>
            <a:endParaRPr kumimoji="1" lang="ja-JP" altLang="en-US" dirty="0"/>
          </a:p>
        </p:txBody>
      </p:sp>
    </p:spTree>
    <p:extLst>
      <p:ext uri="{BB962C8B-B14F-4D97-AF65-F5344CB8AC3E}">
        <p14:creationId xmlns:p14="http://schemas.microsoft.com/office/powerpoint/2010/main" val="4022492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セキュリティインシデントとは</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smtClean="0"/>
              <a:t>コンピュータ</a:t>
            </a:r>
            <a:r>
              <a:rPr lang="ja-JP" altLang="en-US" dirty="0"/>
              <a:t>やネットワークのセキュリティを脅かす事象</a:t>
            </a:r>
          </a:p>
          <a:p>
            <a:endParaRPr kumimoji="1" lang="ja-JP" altLang="en-US" dirty="0"/>
          </a:p>
        </p:txBody>
      </p:sp>
      <p:sp>
        <p:nvSpPr>
          <p:cNvPr id="4" name="角丸四角形 3"/>
          <p:cNvSpPr/>
          <p:nvPr/>
        </p:nvSpPr>
        <p:spPr>
          <a:xfrm>
            <a:off x="5212069" y="4348272"/>
            <a:ext cx="899280" cy="502871"/>
          </a:xfrm>
          <a:prstGeom prst="roundRect">
            <a:avLst/>
          </a:prstGeom>
          <a:solidFill>
            <a:schemeClr val="accent5"/>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pitchFamily="50" charset="-128"/>
              <a:ea typeface="メイリオ" pitchFamily="50" charset="-128"/>
              <a:cs typeface="メイリオ" pitchFamily="50" charset="-128"/>
            </a:endParaRPr>
          </a:p>
        </p:txBody>
      </p:sp>
      <p:pic>
        <p:nvPicPr>
          <p:cNvPr id="5" name="Picture 2" descr="C:\Users\tuis\Desktop\ハッカー.jp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3397816"/>
            <a:ext cx="1255452" cy="107656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07232" y="4504075"/>
            <a:ext cx="1151805" cy="369332"/>
          </a:xfrm>
          <a:prstGeom prst="rect">
            <a:avLst/>
          </a:prstGeom>
          <a:noFill/>
        </p:spPr>
        <p:txBody>
          <a:bodyPr wrap="square" lIns="72000" rIns="72000" rtlCol="0">
            <a:spAutoFit/>
          </a:bodyPr>
          <a:lstStyle/>
          <a:p>
            <a:pPr algn="ctr" defTabSz="2946004"/>
            <a:r>
              <a:rPr lang="ja-JP" altLang="en-US" b="1" dirty="0">
                <a:latin typeface="メイリオ"/>
                <a:ea typeface="メイリオ"/>
              </a:rPr>
              <a:t>攻撃者</a:t>
            </a:r>
          </a:p>
        </p:txBody>
      </p:sp>
      <p:sp>
        <p:nvSpPr>
          <p:cNvPr id="7" name="テキスト ボックス 6"/>
          <p:cNvSpPr txBox="1"/>
          <p:nvPr/>
        </p:nvSpPr>
        <p:spPr>
          <a:xfrm>
            <a:off x="2074380" y="4504075"/>
            <a:ext cx="2549665" cy="369332"/>
          </a:xfrm>
          <a:prstGeom prst="rect">
            <a:avLst/>
          </a:prstGeom>
          <a:noFill/>
        </p:spPr>
        <p:txBody>
          <a:bodyPr wrap="square" lIns="72000" rIns="72000" rtlCol="0">
            <a:spAutoFit/>
          </a:bodyPr>
          <a:lstStyle/>
          <a:p>
            <a:pPr algn="ctr" defTabSz="2946004"/>
            <a:r>
              <a:rPr lang="ja-JP" altLang="en-US" b="1" dirty="0" smtClean="0">
                <a:latin typeface="メイリオ"/>
                <a:ea typeface="メイリオ"/>
              </a:rPr>
              <a:t>正規</a:t>
            </a:r>
            <a:r>
              <a:rPr lang="en-US" altLang="ja-JP" b="1" dirty="0" smtClean="0">
                <a:latin typeface="メイリオ"/>
                <a:ea typeface="メイリオ"/>
              </a:rPr>
              <a:t>Web</a:t>
            </a:r>
            <a:r>
              <a:rPr lang="ja-JP" altLang="en-US" b="1" dirty="0" smtClean="0">
                <a:latin typeface="メイリオ"/>
                <a:ea typeface="メイリオ"/>
              </a:rPr>
              <a:t>サイト</a:t>
            </a:r>
            <a:endParaRPr lang="ja-JP" altLang="en-US" b="1" dirty="0">
              <a:latin typeface="メイリオ"/>
              <a:ea typeface="メイリオ"/>
            </a:endParaRPr>
          </a:p>
        </p:txBody>
      </p:sp>
      <p:pic>
        <p:nvPicPr>
          <p:cNvPr id="8" name="Picture 11" descr="C:\Users\tuis\AppData\Local\Microsoft\Windows\Temporary Internet Files\Content.IE5\C07Q8CG7\lgi01a201406192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404" y="3320072"/>
            <a:ext cx="1388546" cy="1147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Program Files\Microsoft Office\MEDIA\CAGCAT10\j0195384.wmf"/>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125413" y="3391407"/>
            <a:ext cx="1262423" cy="1083965"/>
          </a:xfrm>
          <a:prstGeom prst="rect">
            <a:avLst/>
          </a:prstGeom>
          <a:noFill/>
          <a:extLst>
            <a:ext uri="{909E8E84-426E-40DD-AFC4-6F175D3DCCD1}">
              <a14:hiddenFill xmlns:a14="http://schemas.microsoft.com/office/drawing/2010/main">
                <a:solidFill>
                  <a:srgbClr val="FFFFFF"/>
                </a:solidFill>
              </a14:hiddenFill>
            </a:ext>
          </a:extLst>
        </p:spPr>
      </p:pic>
      <p:sp>
        <p:nvSpPr>
          <p:cNvPr id="10" name="左矢印 9"/>
          <p:cNvSpPr/>
          <p:nvPr/>
        </p:nvSpPr>
        <p:spPr>
          <a:xfrm>
            <a:off x="4149341" y="3782122"/>
            <a:ext cx="2875294" cy="597889"/>
          </a:xfrm>
          <a:prstGeom prst="leftArrow">
            <a:avLst>
              <a:gd name="adj1" fmla="val 35306"/>
              <a:gd name="adj2" fmla="val 51366"/>
            </a:avLst>
          </a:prstGeom>
          <a:solidFill>
            <a:schemeClr val="accent5"/>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sp>
        <p:nvSpPr>
          <p:cNvPr id="11" name="テキスト ボックス 10"/>
          <p:cNvSpPr txBox="1"/>
          <p:nvPr/>
        </p:nvSpPr>
        <p:spPr>
          <a:xfrm>
            <a:off x="5345794" y="4463784"/>
            <a:ext cx="795910" cy="400110"/>
          </a:xfrm>
          <a:prstGeom prst="rect">
            <a:avLst/>
          </a:prstGeom>
          <a:noFill/>
        </p:spPr>
        <p:txBody>
          <a:bodyPr wrap="square" lIns="72000" rIns="72000" rtlCol="0">
            <a:spAutoFit/>
          </a:bodyPr>
          <a:lstStyle/>
          <a:p>
            <a:pPr defTabSz="2946004"/>
            <a:r>
              <a:rPr lang="ja-JP" altLang="en-US" sz="2000" b="1" dirty="0" smtClean="0">
                <a:solidFill>
                  <a:prstClr val="white"/>
                </a:solidFill>
                <a:latin typeface="メイリオ" pitchFamily="50" charset="-128"/>
                <a:ea typeface="メイリオ" pitchFamily="50" charset="-128"/>
                <a:cs typeface="メイリオ" pitchFamily="50" charset="-128"/>
              </a:rPr>
              <a:t>閲覧</a:t>
            </a:r>
            <a:endParaRPr lang="ja-JP" altLang="en-US" sz="2000" b="1" dirty="0">
              <a:solidFill>
                <a:prstClr val="white"/>
              </a:solidFill>
              <a:latin typeface="メイリオ" pitchFamily="50" charset="-128"/>
              <a:ea typeface="メイリオ" pitchFamily="50" charset="-128"/>
              <a:cs typeface="メイリオ" pitchFamily="50" charset="-128"/>
            </a:endParaRPr>
          </a:p>
        </p:txBody>
      </p:sp>
      <p:sp>
        <p:nvSpPr>
          <p:cNvPr id="12" name="角丸四角形 11"/>
          <p:cNvSpPr/>
          <p:nvPr/>
        </p:nvSpPr>
        <p:spPr>
          <a:xfrm>
            <a:off x="3751022" y="2788854"/>
            <a:ext cx="907029" cy="478467"/>
          </a:xfrm>
          <a:prstGeom prst="roundRect">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sp>
        <p:nvSpPr>
          <p:cNvPr id="13" name="テキスト ボックス 12"/>
          <p:cNvSpPr txBox="1"/>
          <p:nvPr/>
        </p:nvSpPr>
        <p:spPr>
          <a:xfrm>
            <a:off x="3901699" y="2885616"/>
            <a:ext cx="1056231" cy="400110"/>
          </a:xfrm>
          <a:prstGeom prst="rect">
            <a:avLst/>
          </a:prstGeom>
          <a:noFill/>
        </p:spPr>
        <p:txBody>
          <a:bodyPr wrap="square" lIns="72000" rIns="72000" rtlCol="0">
            <a:spAutoFit/>
          </a:bodyPr>
          <a:lstStyle/>
          <a:p>
            <a:pPr defTabSz="2946004"/>
            <a:r>
              <a:rPr lang="ja-JP" altLang="en-US" sz="2000" b="1" dirty="0">
                <a:solidFill>
                  <a:prstClr val="white"/>
                </a:solidFill>
                <a:latin typeface="メイリオ"/>
                <a:ea typeface="メイリオ"/>
              </a:rPr>
              <a:t>誘導</a:t>
            </a:r>
          </a:p>
        </p:txBody>
      </p:sp>
      <p:sp>
        <p:nvSpPr>
          <p:cNvPr id="14" name="角丸四角形 13"/>
          <p:cNvSpPr/>
          <p:nvPr/>
        </p:nvSpPr>
        <p:spPr>
          <a:xfrm>
            <a:off x="6688060" y="2788854"/>
            <a:ext cx="1484898" cy="478467"/>
          </a:xfrm>
          <a:prstGeom prst="roundRect">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sp>
        <p:nvSpPr>
          <p:cNvPr id="15" name="テキスト ボックス 14"/>
          <p:cNvSpPr txBox="1"/>
          <p:nvPr/>
        </p:nvSpPr>
        <p:spPr>
          <a:xfrm>
            <a:off x="6798885" y="2885616"/>
            <a:ext cx="1362030" cy="400110"/>
          </a:xfrm>
          <a:prstGeom prst="rect">
            <a:avLst/>
          </a:prstGeom>
          <a:noFill/>
        </p:spPr>
        <p:txBody>
          <a:bodyPr wrap="square" lIns="72000" rIns="72000" rtlCol="0">
            <a:spAutoFit/>
          </a:bodyPr>
          <a:lstStyle/>
          <a:p>
            <a:pPr defTabSz="2946004"/>
            <a:r>
              <a:rPr lang="ja-JP" altLang="en-US" sz="2000" b="1" dirty="0">
                <a:solidFill>
                  <a:prstClr val="white"/>
                </a:solidFill>
                <a:latin typeface="メイリオ"/>
                <a:ea typeface="メイリオ"/>
              </a:rPr>
              <a:t>ウイルス</a:t>
            </a:r>
          </a:p>
        </p:txBody>
      </p:sp>
      <p:sp>
        <p:nvSpPr>
          <p:cNvPr id="16" name="角丸四角形 15"/>
          <p:cNvSpPr/>
          <p:nvPr/>
        </p:nvSpPr>
        <p:spPr>
          <a:xfrm>
            <a:off x="1224492" y="3032339"/>
            <a:ext cx="1318241" cy="478467"/>
          </a:xfrm>
          <a:prstGeom prst="roundRect">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sp>
        <p:nvSpPr>
          <p:cNvPr id="17" name="テキスト ボックス 16"/>
          <p:cNvSpPr txBox="1"/>
          <p:nvPr/>
        </p:nvSpPr>
        <p:spPr>
          <a:xfrm>
            <a:off x="1406611" y="3129103"/>
            <a:ext cx="1056231" cy="400110"/>
          </a:xfrm>
          <a:prstGeom prst="rect">
            <a:avLst/>
          </a:prstGeom>
          <a:noFill/>
        </p:spPr>
        <p:txBody>
          <a:bodyPr wrap="square" lIns="72000" rIns="72000" rtlCol="0">
            <a:spAutoFit/>
          </a:bodyPr>
          <a:lstStyle/>
          <a:p>
            <a:pPr defTabSz="2946004"/>
            <a:r>
              <a:rPr lang="ja-JP" altLang="en-US" sz="2000" b="1" dirty="0" smtClean="0">
                <a:solidFill>
                  <a:prstClr val="white"/>
                </a:solidFill>
                <a:latin typeface="メイリオ"/>
                <a:ea typeface="メイリオ"/>
              </a:rPr>
              <a:t>改ざん</a:t>
            </a:r>
            <a:endParaRPr lang="ja-JP" altLang="en-US" sz="2000" b="1" dirty="0">
              <a:solidFill>
                <a:prstClr val="white"/>
              </a:solidFill>
              <a:latin typeface="メイリオ"/>
              <a:ea typeface="メイリオ"/>
            </a:endParaRPr>
          </a:p>
        </p:txBody>
      </p:sp>
      <p:sp>
        <p:nvSpPr>
          <p:cNvPr id="18" name="テキスト ボックス 17"/>
          <p:cNvSpPr txBox="1"/>
          <p:nvPr/>
        </p:nvSpPr>
        <p:spPr>
          <a:xfrm>
            <a:off x="7143357" y="4504075"/>
            <a:ext cx="1517658" cy="369332"/>
          </a:xfrm>
          <a:prstGeom prst="rect">
            <a:avLst/>
          </a:prstGeom>
          <a:noFill/>
        </p:spPr>
        <p:txBody>
          <a:bodyPr wrap="square" lIns="72000" rIns="72000" rtlCol="0">
            <a:spAutoFit/>
          </a:bodyPr>
          <a:lstStyle/>
          <a:p>
            <a:pPr algn="ctr" defTabSz="2946004"/>
            <a:r>
              <a:rPr lang="ja-JP" altLang="en-US" b="1" dirty="0" smtClean="0">
                <a:latin typeface="メイリオ"/>
                <a:ea typeface="メイリオ"/>
              </a:rPr>
              <a:t>ユーザ</a:t>
            </a:r>
            <a:endParaRPr lang="ja-JP" altLang="en-US" b="1" dirty="0">
              <a:latin typeface="メイリオ"/>
              <a:ea typeface="メイリオ"/>
            </a:endParaRPr>
          </a:p>
        </p:txBody>
      </p:sp>
      <p:pic>
        <p:nvPicPr>
          <p:cNvPr id="19" name="Picture 11" descr="C:\Users\tuis\AppData\Local\Microsoft\Windows\Temporary Internet Files\Content.IE5\C07Q8CG7\lgi01a201406192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244" y="2149648"/>
            <a:ext cx="1388546" cy="114735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5003607" y="2182498"/>
            <a:ext cx="1320215" cy="750747"/>
          </a:xfrm>
          <a:prstGeom prst="rect">
            <a:avLst/>
          </a:prstGeom>
          <a:solidFill>
            <a:schemeClr val="accent4"/>
          </a:solidFill>
          <a:ln w="44450" cap="flat" cmpd="sng" algn="ctr">
            <a:no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sp>
        <p:nvSpPr>
          <p:cNvPr id="21" name="テキスト ボックス 20"/>
          <p:cNvSpPr txBox="1"/>
          <p:nvPr/>
        </p:nvSpPr>
        <p:spPr>
          <a:xfrm>
            <a:off x="323528" y="5036983"/>
            <a:ext cx="8717867" cy="1200329"/>
          </a:xfrm>
          <a:prstGeom prst="rect">
            <a:avLst/>
          </a:prstGeom>
          <a:noFill/>
        </p:spPr>
        <p:txBody>
          <a:bodyPr wrap="square" lIns="72000" rIns="72000" rtlCol="0">
            <a:spAutoFit/>
          </a:bodyPr>
          <a:lstStyle/>
          <a:p>
            <a:pPr defTabSz="2946004"/>
            <a:r>
              <a:rPr lang="ja-JP" altLang="en-US" sz="2400" b="1" dirty="0">
                <a:solidFill>
                  <a:schemeClr val="tx2"/>
                </a:solidFill>
                <a:latin typeface="メイリオ"/>
                <a:ea typeface="メイリオ"/>
              </a:rPr>
              <a:t>■</a:t>
            </a:r>
            <a:r>
              <a:rPr lang="ja-JP" altLang="en-US" sz="2400" b="1" dirty="0" smtClean="0">
                <a:solidFill>
                  <a:schemeClr val="tx2"/>
                </a:solidFill>
                <a:latin typeface="メイリオ"/>
                <a:ea typeface="メイリオ"/>
              </a:rPr>
              <a:t>マルウェア解析</a:t>
            </a:r>
            <a:endParaRPr lang="en-US" altLang="ja-JP" sz="2400" b="1" dirty="0">
              <a:solidFill>
                <a:schemeClr val="tx2"/>
              </a:solidFill>
              <a:latin typeface="メイリオ"/>
              <a:ea typeface="メイリオ"/>
            </a:endParaRPr>
          </a:p>
          <a:p>
            <a:pPr defTabSz="2946004"/>
            <a:r>
              <a:rPr lang="ja-JP" altLang="en-US" sz="2400" b="1" dirty="0" smtClean="0">
                <a:latin typeface="メイリオ"/>
                <a:ea typeface="メイリオ"/>
              </a:rPr>
              <a:t>① 攻撃・感染手法の解析（静的</a:t>
            </a:r>
            <a:r>
              <a:rPr lang="en-US" altLang="ja-JP" sz="2400" b="1" dirty="0" smtClean="0">
                <a:latin typeface="メイリオ"/>
                <a:ea typeface="メイリオ"/>
              </a:rPr>
              <a:t>/</a:t>
            </a:r>
            <a:r>
              <a:rPr lang="ja-JP" altLang="en-US" sz="2400" b="1" dirty="0" smtClean="0">
                <a:latin typeface="メイリオ"/>
                <a:ea typeface="メイリオ"/>
              </a:rPr>
              <a:t>動的解析）</a:t>
            </a:r>
            <a:endParaRPr lang="en-US" altLang="ja-JP" sz="2400" b="1" dirty="0" smtClean="0">
              <a:latin typeface="メイリオ"/>
              <a:ea typeface="メイリオ"/>
            </a:endParaRPr>
          </a:p>
          <a:p>
            <a:pPr defTabSz="2946004"/>
            <a:r>
              <a:rPr lang="ja-JP" altLang="en-US" sz="2400" b="1" dirty="0" smtClean="0">
                <a:latin typeface="メイリオ"/>
                <a:ea typeface="メイリオ"/>
              </a:rPr>
              <a:t>② マルウェア自体の解析（静的</a:t>
            </a:r>
            <a:r>
              <a:rPr lang="en-US" altLang="ja-JP" sz="2400" b="1" dirty="0" smtClean="0">
                <a:latin typeface="メイリオ"/>
                <a:ea typeface="メイリオ"/>
              </a:rPr>
              <a:t>/</a:t>
            </a:r>
            <a:r>
              <a:rPr lang="ja-JP" altLang="en-US" sz="2400" b="1" dirty="0" smtClean="0">
                <a:latin typeface="メイリオ"/>
                <a:ea typeface="メイリオ"/>
              </a:rPr>
              <a:t>動的解析）</a:t>
            </a:r>
            <a:endParaRPr lang="en-US" altLang="ja-JP" sz="2400" b="1" dirty="0" smtClean="0">
              <a:latin typeface="メイリオ"/>
              <a:ea typeface="メイリオ"/>
            </a:endParaRPr>
          </a:p>
        </p:txBody>
      </p:sp>
      <p:sp>
        <p:nvSpPr>
          <p:cNvPr id="22" name="正方形/長方形 21"/>
          <p:cNvSpPr/>
          <p:nvPr/>
        </p:nvSpPr>
        <p:spPr>
          <a:xfrm>
            <a:off x="2696767" y="3356992"/>
            <a:ext cx="1320215" cy="736310"/>
          </a:xfrm>
          <a:prstGeom prst="rect">
            <a:avLst/>
          </a:prstGeom>
          <a:solidFill>
            <a:schemeClr val="accent5"/>
          </a:solidFill>
          <a:ln w="44450" cap="flat" cmpd="sng" algn="ctr">
            <a:no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pic>
        <p:nvPicPr>
          <p:cNvPr id="23" name="Picture 4" descr="C:\Users\tuis\Desktop\ウイルス.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168" y="2267104"/>
            <a:ext cx="671776" cy="550628"/>
          </a:xfrm>
          <a:prstGeom prst="rect">
            <a:avLst/>
          </a:prstGeom>
          <a:noFill/>
          <a:extLst>
            <a:ext uri="{909E8E84-426E-40DD-AFC4-6F175D3DCCD1}">
              <a14:hiddenFill xmlns:a14="http://schemas.microsoft.com/office/drawing/2010/main">
                <a:solidFill>
                  <a:srgbClr val="FFFFFF"/>
                </a:solidFill>
              </a14:hiddenFill>
            </a:ext>
          </a:extLst>
        </p:spPr>
      </p:pic>
      <p:sp>
        <p:nvSpPr>
          <p:cNvPr id="24" name="右矢印 23"/>
          <p:cNvSpPr/>
          <p:nvPr/>
        </p:nvSpPr>
        <p:spPr>
          <a:xfrm>
            <a:off x="1528024" y="3572451"/>
            <a:ext cx="983710" cy="584043"/>
          </a:xfrm>
          <a:prstGeom prst="rightArrow">
            <a:avLst>
              <a:gd name="adj1" fmla="val 31628"/>
              <a:gd name="adj2" fmla="val 53995"/>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sp>
        <p:nvSpPr>
          <p:cNvPr id="25" name="角丸四角形 24"/>
          <p:cNvSpPr/>
          <p:nvPr/>
        </p:nvSpPr>
        <p:spPr>
          <a:xfrm>
            <a:off x="6665398" y="5330435"/>
            <a:ext cx="2155074" cy="834869"/>
          </a:xfrm>
          <a:prstGeom prst="roundRect">
            <a:avLst>
              <a:gd name="adj" fmla="val 32480"/>
            </a:avLst>
          </a:prstGeom>
          <a:solidFill>
            <a:schemeClr val="accent5"/>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sp>
        <p:nvSpPr>
          <p:cNvPr id="26" name="テキスト ボックス 25"/>
          <p:cNvSpPr txBox="1"/>
          <p:nvPr/>
        </p:nvSpPr>
        <p:spPr>
          <a:xfrm>
            <a:off x="6756457" y="5438604"/>
            <a:ext cx="1969340" cy="707886"/>
          </a:xfrm>
          <a:prstGeom prst="rect">
            <a:avLst/>
          </a:prstGeom>
          <a:noFill/>
        </p:spPr>
        <p:txBody>
          <a:bodyPr wrap="square" lIns="72000" rIns="72000" rtlCol="0">
            <a:spAutoFit/>
          </a:bodyPr>
          <a:lstStyle/>
          <a:p>
            <a:pPr algn="ctr" defTabSz="2946004"/>
            <a:r>
              <a:rPr lang="ja-JP" altLang="en-US" sz="2000" b="1" dirty="0">
                <a:solidFill>
                  <a:prstClr val="white"/>
                </a:solidFill>
                <a:latin typeface="メイリオ"/>
                <a:ea typeface="メイリオ"/>
              </a:rPr>
              <a:t>高度</a:t>
            </a:r>
            <a:r>
              <a:rPr lang="ja-JP" altLang="en-US" sz="2000" b="1" dirty="0" smtClean="0">
                <a:solidFill>
                  <a:prstClr val="white"/>
                </a:solidFill>
                <a:latin typeface="メイリオ"/>
                <a:ea typeface="メイリオ"/>
              </a:rPr>
              <a:t>な技術と</a:t>
            </a:r>
            <a:endParaRPr lang="en-US" altLang="ja-JP" sz="2000" b="1" dirty="0" smtClean="0">
              <a:solidFill>
                <a:prstClr val="white"/>
              </a:solidFill>
              <a:latin typeface="メイリオ"/>
              <a:ea typeface="メイリオ"/>
            </a:endParaRPr>
          </a:p>
          <a:p>
            <a:pPr algn="ctr" defTabSz="2946004"/>
            <a:r>
              <a:rPr lang="ja-JP" altLang="en-US" sz="2000" b="1" dirty="0" smtClean="0">
                <a:solidFill>
                  <a:prstClr val="white"/>
                </a:solidFill>
                <a:latin typeface="メイリオ"/>
                <a:ea typeface="メイリオ"/>
              </a:rPr>
              <a:t>知識が必要！</a:t>
            </a:r>
            <a:endParaRPr lang="ja-JP" altLang="en-US" sz="2000" b="1" dirty="0">
              <a:solidFill>
                <a:prstClr val="white"/>
              </a:solidFill>
              <a:latin typeface="メイリオ"/>
              <a:ea typeface="メイリオ"/>
            </a:endParaRPr>
          </a:p>
        </p:txBody>
      </p:sp>
      <p:sp>
        <p:nvSpPr>
          <p:cNvPr id="27" name="右矢印 26"/>
          <p:cNvSpPr/>
          <p:nvPr/>
        </p:nvSpPr>
        <p:spPr>
          <a:xfrm rot="20017181">
            <a:off x="4171392" y="3190912"/>
            <a:ext cx="1134154" cy="584043"/>
          </a:xfrm>
          <a:prstGeom prst="rightArrow">
            <a:avLst>
              <a:gd name="adj1" fmla="val 31628"/>
              <a:gd name="adj2" fmla="val 53995"/>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sp>
        <p:nvSpPr>
          <p:cNvPr id="28" name="右矢印 27"/>
          <p:cNvSpPr/>
          <p:nvPr/>
        </p:nvSpPr>
        <p:spPr>
          <a:xfrm rot="1677316">
            <a:off x="6006948" y="3227728"/>
            <a:ext cx="1134154" cy="584043"/>
          </a:xfrm>
          <a:prstGeom prst="rightArrow">
            <a:avLst>
              <a:gd name="adj1" fmla="val 31628"/>
              <a:gd name="adj2" fmla="val 52308"/>
            </a:avLst>
          </a:prstGeom>
          <a:solidFill>
            <a:schemeClr val="accent4"/>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000" b="1" i="0" u="none" strike="noStrike" kern="0" cap="none" spc="0" normalizeH="0" baseline="0" noProof="0" dirty="0" smtClean="0">
              <a:ln>
                <a:noFill/>
              </a:ln>
              <a:solidFill>
                <a:prstClr val="white"/>
              </a:solidFill>
              <a:effectLst/>
              <a:uLnTx/>
              <a:uFillTx/>
              <a:latin typeface="メイリオ"/>
              <a:ea typeface="メイリオ"/>
              <a:cs typeface="+mn-cs"/>
            </a:endParaRPr>
          </a:p>
        </p:txBody>
      </p:sp>
      <p:sp>
        <p:nvSpPr>
          <p:cNvPr id="29" name="テキスト ボックス 28"/>
          <p:cNvSpPr txBox="1"/>
          <p:nvPr/>
        </p:nvSpPr>
        <p:spPr>
          <a:xfrm>
            <a:off x="4529666" y="3288864"/>
            <a:ext cx="2279805" cy="369332"/>
          </a:xfrm>
          <a:prstGeom prst="rect">
            <a:avLst/>
          </a:prstGeom>
          <a:noFill/>
        </p:spPr>
        <p:txBody>
          <a:bodyPr wrap="square" lIns="72000" rIns="72000" rtlCol="0">
            <a:spAutoFit/>
          </a:bodyPr>
          <a:lstStyle/>
          <a:p>
            <a:pPr algn="ctr" defTabSz="2946004"/>
            <a:r>
              <a:rPr lang="ja-JP" altLang="en-US" b="1" dirty="0" smtClean="0">
                <a:latin typeface="メイリオ"/>
                <a:ea typeface="メイリオ"/>
              </a:rPr>
              <a:t>攻撃用</a:t>
            </a:r>
            <a:r>
              <a:rPr lang="en-US" altLang="ja-JP" b="1" dirty="0" smtClean="0">
                <a:latin typeface="メイリオ"/>
                <a:ea typeface="メイリオ"/>
              </a:rPr>
              <a:t>Web</a:t>
            </a:r>
            <a:r>
              <a:rPr lang="ja-JP" altLang="en-US" b="1" dirty="0" smtClean="0">
                <a:latin typeface="メイリオ"/>
                <a:ea typeface="メイリオ"/>
              </a:rPr>
              <a:t>サイト</a:t>
            </a:r>
            <a:endParaRPr lang="ja-JP" altLang="en-US" b="1" dirty="0">
              <a:latin typeface="メイリオ"/>
              <a:ea typeface="メイリオ"/>
            </a:endParaRPr>
          </a:p>
        </p:txBody>
      </p:sp>
      <p:sp>
        <p:nvSpPr>
          <p:cNvPr id="31" name="テキスト ボックス 30"/>
          <p:cNvSpPr txBox="1"/>
          <p:nvPr/>
        </p:nvSpPr>
        <p:spPr>
          <a:xfrm>
            <a:off x="327022" y="2021939"/>
            <a:ext cx="8717867" cy="830997"/>
          </a:xfrm>
          <a:prstGeom prst="rect">
            <a:avLst/>
          </a:prstGeom>
          <a:noFill/>
        </p:spPr>
        <p:txBody>
          <a:bodyPr wrap="square" lIns="72000" rIns="72000" rtlCol="0">
            <a:spAutoFit/>
          </a:bodyPr>
          <a:lstStyle/>
          <a:p>
            <a:pPr defTabSz="2946004"/>
            <a:r>
              <a:rPr lang="ja-JP" altLang="en-US" sz="2400" b="1" dirty="0">
                <a:solidFill>
                  <a:schemeClr val="tx2"/>
                </a:solidFill>
                <a:latin typeface="メイリオ"/>
                <a:ea typeface="メイリオ"/>
              </a:rPr>
              <a:t>■</a:t>
            </a:r>
            <a:r>
              <a:rPr lang="ja-JP" altLang="en-US" sz="2400" b="1" dirty="0" smtClean="0">
                <a:solidFill>
                  <a:schemeClr val="tx2"/>
                </a:solidFill>
                <a:latin typeface="メイリオ"/>
                <a:ea typeface="メイリオ"/>
              </a:rPr>
              <a:t>ウイルス</a:t>
            </a:r>
            <a:r>
              <a:rPr lang="ja-JP" altLang="en-US" sz="2400" b="1" dirty="0">
                <a:solidFill>
                  <a:schemeClr val="tx2"/>
                </a:solidFill>
                <a:latin typeface="メイリオ"/>
                <a:ea typeface="メイリオ"/>
              </a:rPr>
              <a:t>を感染させる</a:t>
            </a:r>
            <a:r>
              <a:rPr lang="ja-JP" altLang="en-US" sz="2400" b="1" dirty="0" smtClean="0">
                <a:solidFill>
                  <a:schemeClr val="tx2"/>
                </a:solidFill>
                <a:latin typeface="メイリオ"/>
                <a:ea typeface="メイリオ"/>
              </a:rPr>
              <a:t>手法</a:t>
            </a:r>
          </a:p>
          <a:p>
            <a:pPr defTabSz="2946004"/>
            <a:r>
              <a:rPr lang="ja-JP" altLang="en-US" sz="2400" b="1" dirty="0">
                <a:latin typeface="メイリオ"/>
                <a:ea typeface="メイリオ"/>
              </a:rPr>
              <a:t>例</a:t>
            </a:r>
            <a:r>
              <a:rPr lang="en-US" altLang="ja-JP" sz="2400" b="1" dirty="0">
                <a:latin typeface="メイリオ"/>
                <a:ea typeface="メイリオ"/>
              </a:rPr>
              <a:t>:Drive-By download</a:t>
            </a:r>
            <a:r>
              <a:rPr lang="ja-JP" altLang="en-US" sz="2400" b="1" dirty="0">
                <a:latin typeface="メイリオ"/>
                <a:ea typeface="メイリオ"/>
              </a:rPr>
              <a:t>攻撃</a:t>
            </a:r>
          </a:p>
        </p:txBody>
      </p:sp>
    </p:spTree>
    <p:extLst>
      <p:ext uri="{BB962C8B-B14F-4D97-AF65-F5344CB8AC3E}">
        <p14:creationId xmlns:p14="http://schemas.microsoft.com/office/powerpoint/2010/main" val="3372742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n-lt"/>
              </a:rPr>
              <a:t>産学連携</a:t>
            </a:r>
            <a:endParaRPr kumimoji="1" lang="ja-JP" altLang="en-US" dirty="0">
              <a:latin typeface="+mn-lt"/>
            </a:endParaRPr>
          </a:p>
        </p:txBody>
      </p:sp>
      <p:sp>
        <p:nvSpPr>
          <p:cNvPr id="14" name="角丸四角形吹き出し 13"/>
          <p:cNvSpPr/>
          <p:nvPr/>
        </p:nvSpPr>
        <p:spPr>
          <a:xfrm>
            <a:off x="358206" y="2791251"/>
            <a:ext cx="4078612" cy="563480"/>
          </a:xfrm>
          <a:prstGeom prst="wedgeRoundRectCallout">
            <a:avLst>
              <a:gd name="adj1" fmla="val -4426"/>
              <a:gd name="adj2" fmla="val 65658"/>
              <a:gd name="adj3" fmla="val 16667"/>
            </a:avLst>
          </a:prstGeom>
          <a:solidFill>
            <a:schemeClr val="tx2"/>
          </a:solid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400" b="1" i="0" u="none" strike="noStrike" kern="0" cap="none" spc="0" normalizeH="0" baseline="0" noProof="0" dirty="0" smtClean="0">
              <a:ln>
                <a:noFill/>
              </a:ln>
              <a:solidFill>
                <a:prstClr val="white"/>
              </a:solidFill>
              <a:effectLst/>
              <a:uLnTx/>
              <a:uFillTx/>
              <a:latin typeface="+mn-lt"/>
              <a:ea typeface="メイリオ"/>
            </a:endParaRPr>
          </a:p>
        </p:txBody>
      </p:sp>
      <p:sp>
        <p:nvSpPr>
          <p:cNvPr id="15" name="テキスト ボックス 14"/>
          <p:cNvSpPr txBox="1"/>
          <p:nvPr/>
        </p:nvSpPr>
        <p:spPr>
          <a:xfrm>
            <a:off x="695287" y="2925812"/>
            <a:ext cx="3808690" cy="461665"/>
          </a:xfrm>
          <a:prstGeom prst="rect">
            <a:avLst/>
          </a:prstGeom>
          <a:noFill/>
        </p:spPr>
        <p:txBody>
          <a:bodyPr wrap="square" lIns="72000" rIns="72000" rtlCol="0">
            <a:spAutoFit/>
          </a:bodyPr>
          <a:lstStyle/>
          <a:p>
            <a:pPr defTabSz="2946004" fontAlgn="auto">
              <a:spcBef>
                <a:spcPts val="0"/>
              </a:spcBef>
              <a:spcAft>
                <a:spcPts val="0"/>
              </a:spcAft>
            </a:pPr>
            <a:r>
              <a:rPr lang="ja-JP" altLang="en-US" sz="2400" b="1" dirty="0" smtClean="0">
                <a:solidFill>
                  <a:prstClr val="white"/>
                </a:solidFill>
                <a:latin typeface="+mn-lt"/>
                <a:ea typeface="メイリオ"/>
              </a:rPr>
              <a:t>セキュリティ講座の様子</a:t>
            </a:r>
            <a:endParaRPr lang="ja-JP" altLang="en-US" sz="2400" b="1" dirty="0">
              <a:solidFill>
                <a:prstClr val="white"/>
              </a:solidFill>
              <a:latin typeface="+mn-lt"/>
              <a:ea typeface="メイリオ"/>
            </a:endParaRPr>
          </a:p>
        </p:txBody>
      </p:sp>
      <p:pic>
        <p:nvPicPr>
          <p:cNvPr id="16" name="Picture 2" descr="C:\Users\tuis\Downloads\DSC02878.jpg"/>
          <p:cNvPicPr preferRelativeResize="0">
            <a:picLocks noChangeArrowheads="1"/>
          </p:cNvPicPr>
          <p:nvPr/>
        </p:nvPicPr>
        <p:blipFill rotWithShape="1">
          <a:blip r:embed="rId2" cstate="print">
            <a:extLst>
              <a:ext uri="{28A0092B-C50C-407E-A947-70E740481C1C}">
                <a14:useLocalDpi xmlns:a14="http://schemas.microsoft.com/office/drawing/2010/main" val="0"/>
              </a:ext>
            </a:extLst>
          </a:blip>
          <a:srcRect t="7148"/>
          <a:stretch/>
        </p:blipFill>
        <p:spPr bwMode="auto">
          <a:xfrm>
            <a:off x="390505" y="3603501"/>
            <a:ext cx="3982226" cy="2475628"/>
          </a:xfrm>
          <a:prstGeom prst="roundRect">
            <a:avLst>
              <a:gd name="adj" fmla="val 12463"/>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702566" y="1297816"/>
            <a:ext cx="4174606" cy="1384995"/>
          </a:xfrm>
          <a:prstGeom prst="rect">
            <a:avLst/>
          </a:prstGeom>
          <a:noFill/>
        </p:spPr>
        <p:txBody>
          <a:bodyPr wrap="square" lIns="0" rIns="0" rtlCol="0">
            <a:spAutoFit/>
          </a:bodyPr>
          <a:lstStyle/>
          <a:p>
            <a:pPr defTabSz="2946004" fontAlgn="auto">
              <a:spcBef>
                <a:spcPts val="0"/>
              </a:spcBef>
              <a:spcAft>
                <a:spcPts val="0"/>
              </a:spcAft>
            </a:pPr>
            <a:r>
              <a:rPr lang="ja-JP" altLang="en-US" sz="2800" b="1" dirty="0">
                <a:solidFill>
                  <a:schemeClr val="tx2"/>
                </a:solidFill>
                <a:latin typeface="+mn-lt"/>
                <a:ea typeface="メイリオ"/>
              </a:rPr>
              <a:t>■</a:t>
            </a:r>
            <a:r>
              <a:rPr lang="en-US" altLang="ja-JP" sz="2800" b="1" dirty="0" err="1" smtClean="0">
                <a:solidFill>
                  <a:schemeClr val="tx2"/>
                </a:solidFill>
                <a:latin typeface="+mn-lt"/>
                <a:ea typeface="メイリオ"/>
              </a:rPr>
              <a:t>MWSCup</a:t>
            </a:r>
            <a:r>
              <a:rPr lang="ja-JP" altLang="en-US" sz="2800" b="1" dirty="0" err="1">
                <a:solidFill>
                  <a:schemeClr val="tx2"/>
                </a:solidFill>
                <a:latin typeface="+mn-lt"/>
                <a:ea typeface="メイリオ"/>
              </a:rPr>
              <a:t>へ</a:t>
            </a:r>
            <a:r>
              <a:rPr lang="ja-JP" altLang="en-US" sz="2800" b="1" dirty="0" err="1" smtClean="0">
                <a:solidFill>
                  <a:schemeClr val="tx2"/>
                </a:solidFill>
                <a:latin typeface="+mn-lt"/>
                <a:ea typeface="メイリオ"/>
              </a:rPr>
              <a:t>の</a:t>
            </a:r>
            <a:r>
              <a:rPr lang="ja-JP" altLang="en-US" sz="2800" b="1" dirty="0" smtClean="0">
                <a:solidFill>
                  <a:schemeClr val="tx2"/>
                </a:solidFill>
                <a:latin typeface="+mn-lt"/>
                <a:ea typeface="メイリオ"/>
              </a:rPr>
              <a:t>挑戦</a:t>
            </a:r>
            <a:endParaRPr lang="en-US" altLang="ja-JP" sz="2800" b="1" dirty="0" smtClean="0">
              <a:solidFill>
                <a:schemeClr val="tx2"/>
              </a:solidFill>
              <a:latin typeface="+mn-lt"/>
              <a:ea typeface="メイリオ"/>
            </a:endParaRPr>
          </a:p>
          <a:p>
            <a:pPr defTabSz="2946004" fontAlgn="auto">
              <a:spcBef>
                <a:spcPts val="0"/>
              </a:spcBef>
              <a:spcAft>
                <a:spcPts val="0"/>
              </a:spcAft>
            </a:pPr>
            <a:r>
              <a:rPr lang="ja-JP" altLang="en-US" sz="2800" b="1" dirty="0" smtClean="0">
                <a:latin typeface="+mn-lt"/>
                <a:ea typeface="メイリオ"/>
              </a:rPr>
              <a:t>マルウェア</a:t>
            </a:r>
            <a:r>
              <a:rPr lang="ja-JP" altLang="en-US" sz="2800" b="1" dirty="0">
                <a:latin typeface="+mn-lt"/>
                <a:ea typeface="メイリオ"/>
              </a:rPr>
              <a:t>に</a:t>
            </a:r>
            <a:r>
              <a:rPr lang="ja-JP" altLang="en-US" sz="2800" b="1" dirty="0" smtClean="0">
                <a:latin typeface="+mn-lt"/>
                <a:ea typeface="メイリオ"/>
              </a:rPr>
              <a:t>関する</a:t>
            </a:r>
            <a:endParaRPr lang="en-US" altLang="ja-JP" sz="2800" b="1" dirty="0" smtClean="0">
              <a:latin typeface="+mn-lt"/>
              <a:ea typeface="メイリオ"/>
            </a:endParaRPr>
          </a:p>
          <a:p>
            <a:pPr defTabSz="2946004" fontAlgn="auto">
              <a:spcBef>
                <a:spcPts val="0"/>
              </a:spcBef>
              <a:spcAft>
                <a:spcPts val="0"/>
              </a:spcAft>
            </a:pPr>
            <a:r>
              <a:rPr lang="ja-JP" altLang="en-US" sz="2800" b="1" dirty="0" smtClean="0">
                <a:latin typeface="+mn-lt"/>
                <a:ea typeface="メイリオ"/>
              </a:rPr>
              <a:t>専門</a:t>
            </a:r>
            <a:r>
              <a:rPr lang="ja-JP" altLang="en-US" sz="2800" b="1" dirty="0">
                <a:latin typeface="+mn-lt"/>
                <a:ea typeface="メイリオ"/>
              </a:rPr>
              <a:t>知識</a:t>
            </a:r>
            <a:r>
              <a:rPr lang="ja-JP" altLang="en-US" sz="2800" b="1" dirty="0" smtClean="0">
                <a:latin typeface="+mn-lt"/>
                <a:ea typeface="メイリオ"/>
              </a:rPr>
              <a:t>を競う大会</a:t>
            </a:r>
            <a:endParaRPr lang="en-US" altLang="ja-JP" sz="2800" b="1" dirty="0">
              <a:latin typeface="+mn-lt"/>
              <a:ea typeface="メイリオ"/>
            </a:endParaRPr>
          </a:p>
        </p:txBody>
      </p:sp>
      <p:grpSp>
        <p:nvGrpSpPr>
          <p:cNvPr id="18" name="グループ化 17"/>
          <p:cNvGrpSpPr/>
          <p:nvPr/>
        </p:nvGrpSpPr>
        <p:grpSpPr>
          <a:xfrm>
            <a:off x="4702566" y="2807196"/>
            <a:ext cx="4117906" cy="580280"/>
            <a:chOff x="424001" y="22160406"/>
            <a:chExt cx="9180615" cy="1297200"/>
          </a:xfrm>
          <a:solidFill>
            <a:schemeClr val="tx2"/>
          </a:solidFill>
        </p:grpSpPr>
        <p:sp>
          <p:nvSpPr>
            <p:cNvPr id="19" name="角丸四角形吹き出し 18"/>
            <p:cNvSpPr/>
            <p:nvPr/>
          </p:nvSpPr>
          <p:spPr>
            <a:xfrm>
              <a:off x="424001" y="22160406"/>
              <a:ext cx="9180615" cy="1224000"/>
            </a:xfrm>
            <a:prstGeom prst="wedgeRoundRectCallout">
              <a:avLst>
                <a:gd name="adj1" fmla="val -3282"/>
                <a:gd name="adj2" fmla="val 73557"/>
                <a:gd name="adj3" fmla="val 16667"/>
              </a:avLst>
            </a:prstGeom>
            <a:grpFill/>
            <a:ln w="44450" cap="flat" cmpd="sng" algn="ctr">
              <a:solidFill>
                <a:sysClr val="window" lastClr="FFFFFF"/>
              </a:solidFill>
              <a:prstDash val="solid"/>
            </a:ln>
            <a:effectLst/>
          </p:spPr>
          <p:txBody>
            <a:bodyPr lIns="72000" rIns="72000" rtlCol="0" anchor="ctr"/>
            <a:lstStyle/>
            <a:p>
              <a:pPr marL="0" marR="0" lvl="0" indent="0" algn="ctr" defTabSz="2946004" eaLnBrk="1" fontAlgn="auto" latinLnBrk="0" hangingPunct="1">
                <a:lnSpc>
                  <a:spcPct val="100000"/>
                </a:lnSpc>
                <a:spcBef>
                  <a:spcPts val="0"/>
                </a:spcBef>
                <a:spcAft>
                  <a:spcPts val="0"/>
                </a:spcAft>
                <a:buClrTx/>
                <a:buSzTx/>
                <a:buFontTx/>
                <a:buNone/>
                <a:tabLst/>
                <a:defRPr/>
              </a:pPr>
              <a:endParaRPr kumimoji="0" lang="ja-JP" altLang="en-US" sz="2400" b="1" i="0" u="none" strike="noStrike" kern="0" cap="none" spc="0" normalizeH="0" baseline="0" noProof="0" dirty="0" smtClean="0">
                <a:ln>
                  <a:noFill/>
                </a:ln>
                <a:solidFill>
                  <a:prstClr val="white"/>
                </a:solidFill>
                <a:effectLst/>
                <a:uLnTx/>
                <a:uFillTx/>
                <a:latin typeface="+mn-lt"/>
                <a:ea typeface="メイリオ"/>
              </a:endParaRPr>
            </a:p>
          </p:txBody>
        </p:sp>
        <p:sp>
          <p:nvSpPr>
            <p:cNvPr id="20" name="テキスト ボックス 19"/>
            <p:cNvSpPr txBox="1"/>
            <p:nvPr/>
          </p:nvSpPr>
          <p:spPr>
            <a:xfrm>
              <a:off x="756294" y="22425568"/>
              <a:ext cx="8712968" cy="1032038"/>
            </a:xfrm>
            <a:prstGeom prst="rect">
              <a:avLst/>
            </a:prstGeom>
            <a:grpFill/>
          </p:spPr>
          <p:txBody>
            <a:bodyPr wrap="square" lIns="72000" rIns="72000" rtlCol="0">
              <a:spAutoFit/>
            </a:bodyPr>
            <a:lstStyle/>
            <a:p>
              <a:pPr marL="0" marR="0" lvl="0" indent="0" defTabSz="2946004"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prstClr val="white"/>
                  </a:solidFill>
                  <a:effectLst/>
                  <a:uLnTx/>
                  <a:uFillTx/>
                  <a:latin typeface="+mn-lt"/>
                  <a:ea typeface="メイリオ"/>
                </a:rPr>
                <a:t>２０１４年大会で総合優勝</a:t>
              </a:r>
              <a:endParaRPr kumimoji="0" lang="en-US" altLang="ja-JP" sz="2400" b="1" i="0" u="none" strike="noStrike" kern="0" cap="none" spc="0" normalizeH="0" baseline="0" noProof="0" dirty="0" smtClean="0">
                <a:ln>
                  <a:noFill/>
                </a:ln>
                <a:solidFill>
                  <a:prstClr val="white"/>
                </a:solidFill>
                <a:effectLst/>
                <a:uLnTx/>
                <a:uFillTx/>
                <a:latin typeface="+mn-lt"/>
                <a:ea typeface="メイリオ"/>
              </a:endParaRPr>
            </a:p>
          </p:txBody>
        </p:sp>
      </p:grpSp>
      <p:pic>
        <p:nvPicPr>
          <p:cNvPr id="21" name="Picture 2" descr="C:\Users\tuis\Desktop\MWSCup2014.tar\MWSCup2014\IMG_2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7" b="-1"/>
          <a:stretch/>
        </p:blipFill>
        <p:spPr bwMode="auto">
          <a:xfrm>
            <a:off x="4773649" y="3603501"/>
            <a:ext cx="3982226" cy="2489795"/>
          </a:xfrm>
          <a:prstGeom prst="roundRect">
            <a:avLst>
              <a:gd name="adj" fmla="val 10361"/>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390505" y="1219612"/>
            <a:ext cx="4174606" cy="1384995"/>
          </a:xfrm>
          <a:prstGeom prst="rect">
            <a:avLst/>
          </a:prstGeom>
          <a:noFill/>
        </p:spPr>
        <p:txBody>
          <a:bodyPr wrap="square" lIns="0" rIns="0" rtlCol="0">
            <a:spAutoFit/>
          </a:bodyPr>
          <a:lstStyle/>
          <a:p>
            <a:pPr defTabSz="2946004" fontAlgn="auto">
              <a:spcBef>
                <a:spcPts val="0"/>
              </a:spcBef>
              <a:spcAft>
                <a:spcPts val="0"/>
              </a:spcAft>
            </a:pPr>
            <a:r>
              <a:rPr lang="ja-JP" altLang="en-US" sz="2800" b="1" dirty="0">
                <a:solidFill>
                  <a:schemeClr val="tx2"/>
                </a:solidFill>
                <a:latin typeface="+mn-lt"/>
                <a:ea typeface="メイリオ"/>
              </a:rPr>
              <a:t>■産学連携講座の実施</a:t>
            </a:r>
          </a:p>
          <a:p>
            <a:pPr defTabSz="2946004" fontAlgn="auto">
              <a:spcBef>
                <a:spcPts val="0"/>
              </a:spcBef>
              <a:spcAft>
                <a:spcPts val="0"/>
              </a:spcAft>
            </a:pPr>
            <a:r>
              <a:rPr lang="ja-JP" altLang="en-US" sz="2800" b="1" dirty="0">
                <a:latin typeface="+mn-lt"/>
                <a:ea typeface="メイリオ"/>
              </a:rPr>
              <a:t>日立システムズ</a:t>
            </a:r>
            <a:r>
              <a:rPr lang="ja-JP" altLang="en-US" sz="2800" b="1" dirty="0" smtClean="0">
                <a:latin typeface="+mn-lt"/>
                <a:ea typeface="メイリオ"/>
              </a:rPr>
              <a:t>と</a:t>
            </a:r>
            <a:endParaRPr lang="en-US" altLang="ja-JP" sz="2800" b="1" dirty="0" smtClean="0">
              <a:latin typeface="+mn-lt"/>
              <a:ea typeface="メイリオ"/>
            </a:endParaRPr>
          </a:p>
          <a:p>
            <a:pPr defTabSz="2946004" fontAlgn="auto">
              <a:spcBef>
                <a:spcPts val="0"/>
              </a:spcBef>
              <a:spcAft>
                <a:spcPts val="0"/>
              </a:spcAft>
            </a:pPr>
            <a:r>
              <a:rPr lang="ja-JP" altLang="en-US" sz="2800" b="1" dirty="0" smtClean="0">
                <a:latin typeface="+mn-lt"/>
                <a:ea typeface="メイリオ"/>
              </a:rPr>
              <a:t>共同で人材</a:t>
            </a:r>
            <a:r>
              <a:rPr lang="ja-JP" altLang="en-US" sz="2800" b="1" dirty="0">
                <a:latin typeface="+mn-lt"/>
                <a:ea typeface="メイリオ"/>
              </a:rPr>
              <a:t>育成</a:t>
            </a:r>
          </a:p>
        </p:txBody>
      </p:sp>
    </p:spTree>
    <p:extLst>
      <p:ext uri="{BB962C8B-B14F-4D97-AF65-F5344CB8AC3E}">
        <p14:creationId xmlns:p14="http://schemas.microsoft.com/office/powerpoint/2010/main" val="352136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ビッグデータ解析によるサイバー攻撃の兆候検出</a:t>
            </a:r>
            <a:endParaRPr kumimoji="1" lang="ja-JP" altLang="en-US" sz="2800" dirty="0"/>
          </a:p>
        </p:txBody>
      </p:sp>
      <p:sp>
        <p:nvSpPr>
          <p:cNvPr id="3" name="コンテンツ プレースホルダー 2"/>
          <p:cNvSpPr>
            <a:spLocks noGrp="1"/>
          </p:cNvSpPr>
          <p:nvPr>
            <p:ph sz="quarter" idx="13"/>
          </p:nvPr>
        </p:nvSpPr>
        <p:spPr/>
        <p:txBody>
          <a:bodyPr>
            <a:normAutofit fontScale="92500" lnSpcReduction="10000"/>
          </a:bodyPr>
          <a:lstStyle/>
          <a:p>
            <a:r>
              <a:rPr kumimoji="1" lang="ja-JP" altLang="en-US" dirty="0" smtClean="0"/>
              <a:t>課題</a:t>
            </a:r>
            <a:endParaRPr kumimoji="1" lang="en-US" altLang="ja-JP" dirty="0" smtClean="0"/>
          </a:p>
          <a:p>
            <a:pPr lvl="1"/>
            <a:r>
              <a:rPr lang="ja-JP" altLang="en-US" dirty="0" smtClean="0"/>
              <a:t>複雑化するサイバー攻撃の検知</a:t>
            </a:r>
            <a:endParaRPr lang="en-US" altLang="ja-JP" dirty="0" smtClean="0"/>
          </a:p>
          <a:p>
            <a:pPr lvl="1"/>
            <a:r>
              <a:rPr kumimoji="1" lang="ja-JP" altLang="en-US" dirty="0" smtClean="0"/>
              <a:t>一連のサイバー攻撃の裏にある意図を明らかに</a:t>
            </a:r>
            <a:endParaRPr kumimoji="1" lang="en-US" altLang="ja-JP" dirty="0" smtClean="0"/>
          </a:p>
          <a:p>
            <a:r>
              <a:rPr kumimoji="1" lang="ja-JP" altLang="en-US" dirty="0" smtClean="0"/>
              <a:t>手法</a:t>
            </a:r>
            <a:endParaRPr kumimoji="1" lang="en-US" altLang="ja-JP" dirty="0" smtClean="0"/>
          </a:p>
          <a:p>
            <a:pPr lvl="1"/>
            <a:r>
              <a:rPr kumimoji="1" lang="ja-JP" altLang="en-US" dirty="0" smtClean="0"/>
              <a:t>通信ログ以外にも</a:t>
            </a:r>
            <a:r>
              <a:rPr kumimoji="1" lang="en-US" altLang="ja-JP" dirty="0" smtClean="0"/>
              <a:t>Web</a:t>
            </a:r>
            <a:r>
              <a:rPr kumimoji="1" lang="ja-JP" altLang="en-US" dirty="0" smtClean="0"/>
              <a:t>の情報中心に多様な情報を利用しサイバー攻撃の予兆検出</a:t>
            </a:r>
            <a:r>
              <a:rPr lang="ja-JP" altLang="en-US" dirty="0" smtClean="0"/>
              <a:t>を試みる</a:t>
            </a:r>
            <a:endParaRPr lang="en-US" altLang="ja-JP" dirty="0" smtClean="0"/>
          </a:p>
          <a:p>
            <a:pPr lvl="1"/>
            <a:r>
              <a:rPr kumimoji="1" lang="ja-JP" altLang="en-US" dirty="0" smtClean="0"/>
              <a:t>攻撃者側の視点で怪しい</a:t>
            </a:r>
            <a:r>
              <a:rPr kumimoji="1" lang="en-US" altLang="ja-JP" dirty="0" smtClean="0"/>
              <a:t>Web</a:t>
            </a:r>
            <a:r>
              <a:rPr kumimoji="1" lang="ja-JP" altLang="en-US" dirty="0" smtClean="0"/>
              <a:t>空間を絞り込み</a:t>
            </a:r>
            <a:endParaRPr kumimoji="1" lang="en-US" altLang="ja-JP" dirty="0" smtClean="0"/>
          </a:p>
          <a:p>
            <a:r>
              <a:rPr lang="ja-JP" altLang="en-US" dirty="0" smtClean="0"/>
              <a:t>研究の内容</a:t>
            </a:r>
            <a:endParaRPr lang="en-US" altLang="ja-JP" dirty="0"/>
          </a:p>
          <a:p>
            <a:pPr lvl="1"/>
            <a:r>
              <a:rPr lang="ja-JP" altLang="en-US" dirty="0" smtClean="0"/>
              <a:t>サイバーセキュリティに関するデータマイニング</a:t>
            </a:r>
            <a:endParaRPr lang="en-US" altLang="ja-JP" dirty="0" smtClean="0"/>
          </a:p>
          <a:p>
            <a:pPr lvl="2"/>
            <a:r>
              <a:rPr kumimoji="1" lang="ja-JP" altLang="en-US" dirty="0" smtClean="0"/>
              <a:t>データありきで探索的な知識抽出手法</a:t>
            </a:r>
            <a:endParaRPr kumimoji="1" lang="en-US" altLang="ja-JP" dirty="0" smtClean="0"/>
          </a:p>
          <a:p>
            <a:pPr lvl="3"/>
            <a:r>
              <a:rPr lang="ja-JP" altLang="en-US" dirty="0" smtClean="0"/>
              <a:t>≠仮説検証的な知識獲得手法</a:t>
            </a:r>
            <a:endParaRPr lang="en-US" altLang="ja-JP" dirty="0" smtClean="0"/>
          </a:p>
          <a:p>
            <a:pPr lvl="2"/>
            <a:r>
              <a:rPr lang="en-US" altLang="ja-JP" dirty="0"/>
              <a:t>Web</a:t>
            </a:r>
            <a:r>
              <a:rPr lang="ja-JP" altLang="en-US" dirty="0"/>
              <a:t>に発信された情報とセキュリティインシデントとの</a:t>
            </a:r>
            <a:r>
              <a:rPr lang="ja-JP" altLang="en-US" dirty="0" smtClean="0"/>
              <a:t>関係</a:t>
            </a:r>
            <a:endParaRPr lang="en-US" altLang="ja-JP" dirty="0" smtClean="0"/>
          </a:p>
          <a:p>
            <a:pPr lvl="1"/>
            <a:r>
              <a:rPr lang="en-US" altLang="ja-JP" dirty="0"/>
              <a:t>Web</a:t>
            </a:r>
            <a:r>
              <a:rPr lang="ja-JP" altLang="en-US" dirty="0"/>
              <a:t>の情報を収集</a:t>
            </a:r>
            <a:r>
              <a:rPr lang="ja-JP" altLang="en-US" dirty="0" smtClean="0"/>
              <a:t>し解析</a:t>
            </a:r>
            <a:r>
              <a:rPr lang="ja-JP" altLang="en-US" dirty="0"/>
              <a:t>・可視化する</a:t>
            </a:r>
            <a:r>
              <a:rPr lang="ja-JP" altLang="en-US" dirty="0" smtClean="0"/>
              <a:t>仕組み作り</a:t>
            </a:r>
            <a:endParaRPr lang="ja-JP" altLang="en-US" dirty="0"/>
          </a:p>
        </p:txBody>
      </p:sp>
    </p:spTree>
    <p:extLst>
      <p:ext uri="{BB962C8B-B14F-4D97-AF65-F5344CB8AC3E}">
        <p14:creationId xmlns:p14="http://schemas.microsoft.com/office/powerpoint/2010/main" val="2441664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攻撃者・目的の推定</a:t>
            </a:r>
            <a:endParaRPr kumimoji="1" lang="ja-JP" altLang="en-US" dirty="0"/>
          </a:p>
        </p:txBody>
      </p:sp>
      <p:sp>
        <p:nvSpPr>
          <p:cNvPr id="5" name="コンテンツ プレースホルダー 2"/>
          <p:cNvSpPr>
            <a:spLocks noGrp="1"/>
          </p:cNvSpPr>
          <p:nvPr>
            <p:ph sz="quarter" idx="13"/>
          </p:nvPr>
        </p:nvSpPr>
        <p:spPr>
          <a:xfrm>
            <a:off x="0" y="980728"/>
            <a:ext cx="9144000" cy="5688632"/>
          </a:xfrm>
        </p:spPr>
        <p:txBody>
          <a:bodyPr>
            <a:normAutofit/>
          </a:bodyPr>
          <a:lstStyle/>
          <a:p>
            <a:pPr lvl="1"/>
            <a:r>
              <a:rPr lang="en-US" altLang="ja-JP" dirty="0">
                <a:solidFill>
                  <a:schemeClr val="accent3"/>
                </a:solidFill>
              </a:rPr>
              <a:t>What:</a:t>
            </a:r>
            <a:r>
              <a:rPr lang="ja-JP" altLang="en-US" dirty="0">
                <a:solidFill>
                  <a:schemeClr val="accent3"/>
                </a:solidFill>
              </a:rPr>
              <a:t> 攻撃の種類</a:t>
            </a:r>
            <a:endParaRPr lang="en-US" altLang="ja-JP" dirty="0">
              <a:solidFill>
                <a:schemeClr val="accent3"/>
              </a:solidFill>
            </a:endParaRPr>
          </a:p>
          <a:p>
            <a:pPr lvl="1"/>
            <a:r>
              <a:rPr lang="en-US" altLang="ja-JP" dirty="0">
                <a:solidFill>
                  <a:schemeClr val="accent3"/>
                </a:solidFill>
              </a:rPr>
              <a:t>How:</a:t>
            </a:r>
            <a:r>
              <a:rPr lang="ja-JP" altLang="en-US" dirty="0">
                <a:solidFill>
                  <a:schemeClr val="accent3"/>
                </a:solidFill>
              </a:rPr>
              <a:t> 攻撃の手法</a:t>
            </a:r>
            <a:endParaRPr lang="en-US" altLang="ja-JP" dirty="0">
              <a:solidFill>
                <a:schemeClr val="accent3"/>
              </a:solidFill>
            </a:endParaRPr>
          </a:p>
          <a:p>
            <a:pPr lvl="1"/>
            <a:r>
              <a:rPr lang="en-US" altLang="ja-JP" dirty="0" smtClean="0">
                <a:solidFill>
                  <a:schemeClr val="accent6"/>
                </a:solidFill>
              </a:rPr>
              <a:t>Where</a:t>
            </a:r>
            <a:r>
              <a:rPr lang="en-US" altLang="ja-JP" dirty="0">
                <a:solidFill>
                  <a:schemeClr val="accent6"/>
                </a:solidFill>
              </a:rPr>
              <a:t>:</a:t>
            </a:r>
            <a:r>
              <a:rPr lang="ja-JP" altLang="en-US" dirty="0">
                <a:solidFill>
                  <a:schemeClr val="accent6"/>
                </a:solidFill>
              </a:rPr>
              <a:t> 攻撃された場所（</a:t>
            </a:r>
            <a:r>
              <a:rPr lang="en-US" altLang="ja-JP" dirty="0">
                <a:solidFill>
                  <a:schemeClr val="accent6"/>
                </a:solidFill>
              </a:rPr>
              <a:t>Society, Person</a:t>
            </a:r>
            <a:r>
              <a:rPr lang="ja-JP" altLang="en-US" dirty="0">
                <a:solidFill>
                  <a:schemeClr val="accent6"/>
                </a:solidFill>
              </a:rPr>
              <a:t>）</a:t>
            </a:r>
            <a:endParaRPr lang="en-US" altLang="ja-JP" dirty="0">
              <a:solidFill>
                <a:schemeClr val="accent6"/>
              </a:solidFill>
            </a:endParaRPr>
          </a:p>
          <a:p>
            <a:pPr lvl="1"/>
            <a:r>
              <a:rPr lang="en-US" altLang="ja-JP" dirty="0" smtClean="0">
                <a:solidFill>
                  <a:schemeClr val="accent2"/>
                </a:solidFill>
              </a:rPr>
              <a:t>Who:</a:t>
            </a:r>
            <a:r>
              <a:rPr lang="ja-JP" altLang="en-US" dirty="0">
                <a:solidFill>
                  <a:schemeClr val="accent2"/>
                </a:solidFill>
              </a:rPr>
              <a:t> </a:t>
            </a:r>
            <a:r>
              <a:rPr lang="ja-JP" altLang="en-US" dirty="0" smtClean="0">
                <a:solidFill>
                  <a:schemeClr val="accent2"/>
                </a:solidFill>
              </a:rPr>
              <a:t>攻撃者</a:t>
            </a:r>
            <a:endParaRPr lang="en-US" altLang="ja-JP" dirty="0" smtClean="0">
              <a:solidFill>
                <a:schemeClr val="accent2"/>
              </a:solidFill>
            </a:endParaRPr>
          </a:p>
          <a:p>
            <a:pPr lvl="1"/>
            <a:r>
              <a:rPr lang="en-US" altLang="ja-JP" dirty="0" smtClean="0">
                <a:solidFill>
                  <a:schemeClr val="accent2"/>
                </a:solidFill>
              </a:rPr>
              <a:t>Why:</a:t>
            </a:r>
            <a:r>
              <a:rPr lang="ja-JP" altLang="en-US" dirty="0" smtClean="0">
                <a:solidFill>
                  <a:schemeClr val="accent2"/>
                </a:solidFill>
              </a:rPr>
              <a:t> 攻撃目的</a:t>
            </a:r>
            <a:endParaRPr kumimoji="1" lang="en-US" altLang="ja-JP" dirty="0" smtClean="0">
              <a:solidFill>
                <a:schemeClr val="accent2"/>
              </a:solidFill>
            </a:endParaRPr>
          </a:p>
          <a:p>
            <a:pPr lvl="1"/>
            <a:endParaRPr lang="en-US" altLang="ja-JP" dirty="0"/>
          </a:p>
          <a:p>
            <a:endParaRPr kumimoji="1" lang="ja-JP" altLang="en-US" dirty="0"/>
          </a:p>
        </p:txBody>
      </p:sp>
      <p:sp>
        <p:nvSpPr>
          <p:cNvPr id="7" name="曲折矢印 6"/>
          <p:cNvSpPr/>
          <p:nvPr/>
        </p:nvSpPr>
        <p:spPr>
          <a:xfrm rot="10800000">
            <a:off x="3563888" y="2492896"/>
            <a:ext cx="864096" cy="792088"/>
          </a:xfrm>
          <a:prstGeom prst="bentArrow">
            <a:avLst>
              <a:gd name="adj1" fmla="val 40247"/>
              <a:gd name="adj2" fmla="val 41881"/>
              <a:gd name="adj3" fmla="val 45692"/>
              <a:gd name="adj4" fmla="val 43750"/>
            </a:avLst>
          </a:prstGeom>
          <a:solidFill>
            <a:schemeClr val="accent2"/>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solidFill>
                <a:schemeClr val="accent2"/>
              </a:solidFill>
            </a:endParaRPr>
          </a:p>
        </p:txBody>
      </p:sp>
      <p:sp>
        <p:nvSpPr>
          <p:cNvPr id="6" name="角丸四角形 5"/>
          <p:cNvSpPr/>
          <p:nvPr/>
        </p:nvSpPr>
        <p:spPr>
          <a:xfrm>
            <a:off x="818958" y="908720"/>
            <a:ext cx="7920880" cy="1584176"/>
          </a:xfrm>
          <a:prstGeom prst="roundRect">
            <a:avLst/>
          </a:prstGeom>
          <a:no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b"/>
          <a:lstStyle/>
          <a:p>
            <a:pPr algn="r"/>
            <a:endParaRPr kumimoji="1" lang="ja-JP" altLang="en-US" sz="2000" b="1" dirty="0" smtClean="0">
              <a:solidFill>
                <a:schemeClr val="accent2"/>
              </a:solidFill>
            </a:endParaRPr>
          </a:p>
        </p:txBody>
      </p:sp>
      <p:sp>
        <p:nvSpPr>
          <p:cNvPr id="9" name="角丸四角形吹き出し 8"/>
          <p:cNvSpPr/>
          <p:nvPr/>
        </p:nvSpPr>
        <p:spPr>
          <a:xfrm>
            <a:off x="4499992" y="1052736"/>
            <a:ext cx="3600400" cy="864096"/>
          </a:xfrm>
          <a:prstGeom prst="wedgeRoundRectCallout">
            <a:avLst>
              <a:gd name="adj1" fmla="val -58165"/>
              <a:gd name="adj2" fmla="val 6594"/>
              <a:gd name="adj3" fmla="val 16667"/>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just"/>
            <a:r>
              <a:rPr lang="ja-JP" altLang="en-US" b="1" dirty="0" smtClean="0"/>
              <a:t>セキュリティ</a:t>
            </a:r>
            <a:r>
              <a:rPr lang="en-US" altLang="ja-JP" b="1" dirty="0" smtClean="0"/>
              <a:t>/</a:t>
            </a:r>
            <a:r>
              <a:rPr lang="ja-JP" altLang="en-US" b="1" dirty="0" smtClean="0"/>
              <a:t>クラッキング関連</a:t>
            </a:r>
            <a:r>
              <a:rPr lang="ja-JP" altLang="en-US" b="1" dirty="0"/>
              <a:t>のドキュメント</a:t>
            </a:r>
            <a:r>
              <a:rPr lang="ja-JP" altLang="en-US" b="1" dirty="0" smtClean="0"/>
              <a:t>から特徴量化</a:t>
            </a:r>
            <a:endParaRPr kumimoji="1" lang="ja-JP" altLang="en-US" b="1" dirty="0" smtClean="0"/>
          </a:p>
        </p:txBody>
      </p:sp>
      <p:sp>
        <p:nvSpPr>
          <p:cNvPr id="10" name="角丸四角形吹き出し 9"/>
          <p:cNvSpPr/>
          <p:nvPr/>
        </p:nvSpPr>
        <p:spPr>
          <a:xfrm>
            <a:off x="5076056" y="2636912"/>
            <a:ext cx="3312368" cy="648073"/>
          </a:xfrm>
          <a:prstGeom prst="wedgeRoundRectCallout">
            <a:avLst>
              <a:gd name="adj1" fmla="val -19984"/>
              <a:gd name="adj2" fmla="val -70276"/>
              <a:gd name="adj3" fmla="val 16667"/>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just"/>
            <a:r>
              <a:rPr lang="ja-JP" altLang="en-US" b="1" dirty="0"/>
              <a:t>関係</a:t>
            </a:r>
            <a:r>
              <a:rPr kumimoji="1" lang="ja-JP" altLang="en-US" b="1" dirty="0" smtClean="0"/>
              <a:t>グラフを基に特徴量化</a:t>
            </a:r>
          </a:p>
        </p:txBody>
      </p:sp>
      <p:sp>
        <p:nvSpPr>
          <p:cNvPr id="11" name="円/楕円 10"/>
          <p:cNvSpPr/>
          <p:nvPr/>
        </p:nvSpPr>
        <p:spPr>
          <a:xfrm>
            <a:off x="2646802" y="4603788"/>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sp>
        <p:nvSpPr>
          <p:cNvPr id="13" name="円/楕円 12"/>
          <p:cNvSpPr/>
          <p:nvPr/>
        </p:nvSpPr>
        <p:spPr>
          <a:xfrm>
            <a:off x="3615903" y="3833993"/>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sp>
        <p:nvSpPr>
          <p:cNvPr id="14" name="円/楕円 13"/>
          <p:cNvSpPr/>
          <p:nvPr/>
        </p:nvSpPr>
        <p:spPr>
          <a:xfrm>
            <a:off x="3475805" y="5523058"/>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cxnSp>
        <p:nvCxnSpPr>
          <p:cNvPr id="16" name="直線コネクタ 15"/>
          <p:cNvCxnSpPr>
            <a:stCxn id="11" idx="7"/>
            <a:endCxn id="13" idx="3"/>
          </p:cNvCxnSpPr>
          <p:nvPr/>
        </p:nvCxnSpPr>
        <p:spPr>
          <a:xfrm flipV="1">
            <a:off x="3138503" y="4325694"/>
            <a:ext cx="561763" cy="36245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17" name="直線コネクタ 16"/>
          <p:cNvCxnSpPr>
            <a:stCxn id="14" idx="1"/>
            <a:endCxn id="11" idx="5"/>
          </p:cNvCxnSpPr>
          <p:nvPr/>
        </p:nvCxnSpPr>
        <p:spPr>
          <a:xfrm flipH="1" flipV="1">
            <a:off x="3138503" y="5095489"/>
            <a:ext cx="421665" cy="511932"/>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30" name="円/楕円 29"/>
          <p:cNvSpPr/>
          <p:nvPr/>
        </p:nvSpPr>
        <p:spPr>
          <a:xfrm>
            <a:off x="4211960" y="4603788"/>
            <a:ext cx="576064" cy="576064"/>
          </a:xfrm>
          <a:prstGeom prst="ellips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cxnSp>
        <p:nvCxnSpPr>
          <p:cNvPr id="31" name="直線コネクタ 30"/>
          <p:cNvCxnSpPr>
            <a:stCxn id="37" idx="3"/>
            <a:endCxn id="30" idx="7"/>
          </p:cNvCxnSpPr>
          <p:nvPr/>
        </p:nvCxnSpPr>
        <p:spPr>
          <a:xfrm flipH="1">
            <a:off x="4703661" y="4325694"/>
            <a:ext cx="348746" cy="36245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37" name="円/楕円 36"/>
          <p:cNvSpPr/>
          <p:nvPr/>
        </p:nvSpPr>
        <p:spPr>
          <a:xfrm>
            <a:off x="4968044" y="3833993"/>
            <a:ext cx="576064" cy="576064"/>
          </a:xfrm>
          <a:prstGeom prst="ellips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cxnSp>
        <p:nvCxnSpPr>
          <p:cNvPr id="38" name="直線コネクタ 37"/>
          <p:cNvCxnSpPr>
            <a:stCxn id="13" idx="6"/>
            <a:endCxn id="37" idx="2"/>
          </p:cNvCxnSpPr>
          <p:nvPr/>
        </p:nvCxnSpPr>
        <p:spPr>
          <a:xfrm>
            <a:off x="4191967" y="4122025"/>
            <a:ext cx="776077" cy="0"/>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41" name="円/楕円 40"/>
          <p:cNvSpPr/>
          <p:nvPr/>
        </p:nvSpPr>
        <p:spPr>
          <a:xfrm>
            <a:off x="1475656" y="4603788"/>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sp>
        <p:nvSpPr>
          <p:cNvPr id="42" name="円/楕円 41"/>
          <p:cNvSpPr/>
          <p:nvPr/>
        </p:nvSpPr>
        <p:spPr>
          <a:xfrm>
            <a:off x="1883740" y="3833993"/>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sp>
        <p:nvSpPr>
          <p:cNvPr id="43" name="円/楕円 42"/>
          <p:cNvSpPr/>
          <p:nvPr/>
        </p:nvSpPr>
        <p:spPr>
          <a:xfrm>
            <a:off x="1799377" y="5514537"/>
            <a:ext cx="576064" cy="576064"/>
          </a:xfrm>
          <a:prstGeom prst="ellipse">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cxnSp>
        <p:nvCxnSpPr>
          <p:cNvPr id="44" name="直線コネクタ 43"/>
          <p:cNvCxnSpPr>
            <a:stCxn id="43" idx="7"/>
            <a:endCxn id="11" idx="3"/>
          </p:cNvCxnSpPr>
          <p:nvPr/>
        </p:nvCxnSpPr>
        <p:spPr>
          <a:xfrm flipV="1">
            <a:off x="2291078" y="5095489"/>
            <a:ext cx="440087" cy="503411"/>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48" name="直線コネクタ 47"/>
          <p:cNvCxnSpPr>
            <a:stCxn id="41" idx="6"/>
            <a:endCxn id="11" idx="2"/>
          </p:cNvCxnSpPr>
          <p:nvPr/>
        </p:nvCxnSpPr>
        <p:spPr>
          <a:xfrm>
            <a:off x="2051720" y="4891820"/>
            <a:ext cx="595082" cy="0"/>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51" name="直線コネクタ 50"/>
          <p:cNvCxnSpPr>
            <a:stCxn id="42" idx="5"/>
            <a:endCxn id="11" idx="1"/>
          </p:cNvCxnSpPr>
          <p:nvPr/>
        </p:nvCxnSpPr>
        <p:spPr>
          <a:xfrm>
            <a:off x="2375441" y="4325694"/>
            <a:ext cx="355724" cy="36245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54" name="円/楕円 53"/>
          <p:cNvSpPr/>
          <p:nvPr/>
        </p:nvSpPr>
        <p:spPr>
          <a:xfrm>
            <a:off x="6329751" y="3833993"/>
            <a:ext cx="576064" cy="576064"/>
          </a:xfrm>
          <a:prstGeom prst="ellips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sp>
        <p:nvSpPr>
          <p:cNvPr id="55" name="円/楕円 54"/>
          <p:cNvSpPr/>
          <p:nvPr/>
        </p:nvSpPr>
        <p:spPr>
          <a:xfrm>
            <a:off x="5796136" y="4675796"/>
            <a:ext cx="576064" cy="576064"/>
          </a:xfrm>
          <a:prstGeom prst="ellipse">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cxnSp>
        <p:nvCxnSpPr>
          <p:cNvPr id="59" name="直線コネクタ 58"/>
          <p:cNvCxnSpPr>
            <a:stCxn id="37" idx="5"/>
            <a:endCxn id="55" idx="1"/>
          </p:cNvCxnSpPr>
          <p:nvPr/>
        </p:nvCxnSpPr>
        <p:spPr>
          <a:xfrm>
            <a:off x="5459745" y="4325694"/>
            <a:ext cx="420754" cy="434465"/>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62" name="直線コネクタ 61"/>
          <p:cNvCxnSpPr>
            <a:stCxn id="37" idx="6"/>
            <a:endCxn id="54" idx="2"/>
          </p:cNvCxnSpPr>
          <p:nvPr/>
        </p:nvCxnSpPr>
        <p:spPr>
          <a:xfrm>
            <a:off x="5544108" y="4122025"/>
            <a:ext cx="785643" cy="0"/>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78" name="円/楕円 77"/>
          <p:cNvSpPr/>
          <p:nvPr/>
        </p:nvSpPr>
        <p:spPr>
          <a:xfrm>
            <a:off x="323528" y="4599023"/>
            <a:ext cx="576064" cy="576064"/>
          </a:xfrm>
          <a:prstGeom prst="ellipse">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cxnSp>
        <p:nvCxnSpPr>
          <p:cNvPr id="79" name="直線コネクタ 78"/>
          <p:cNvCxnSpPr>
            <a:stCxn id="78" idx="6"/>
            <a:endCxn id="41" idx="2"/>
          </p:cNvCxnSpPr>
          <p:nvPr/>
        </p:nvCxnSpPr>
        <p:spPr>
          <a:xfrm>
            <a:off x="899592" y="4887055"/>
            <a:ext cx="576064" cy="4765"/>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83" name="円/楕円 82"/>
          <p:cNvSpPr/>
          <p:nvPr/>
        </p:nvSpPr>
        <p:spPr>
          <a:xfrm>
            <a:off x="323528" y="3780692"/>
            <a:ext cx="576064" cy="576064"/>
          </a:xfrm>
          <a:prstGeom prst="ellipse">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sp>
        <p:nvSpPr>
          <p:cNvPr id="84" name="円/楕円 83"/>
          <p:cNvSpPr/>
          <p:nvPr/>
        </p:nvSpPr>
        <p:spPr>
          <a:xfrm>
            <a:off x="323528" y="5462884"/>
            <a:ext cx="576064" cy="576064"/>
          </a:xfrm>
          <a:prstGeom prst="ellipse">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b="1" dirty="0" smtClean="0"/>
          </a:p>
        </p:txBody>
      </p:sp>
      <p:cxnSp>
        <p:nvCxnSpPr>
          <p:cNvPr id="85" name="直線コネクタ 84"/>
          <p:cNvCxnSpPr>
            <a:stCxn id="78" idx="0"/>
            <a:endCxn id="83" idx="4"/>
          </p:cNvCxnSpPr>
          <p:nvPr/>
        </p:nvCxnSpPr>
        <p:spPr>
          <a:xfrm flipV="1">
            <a:off x="611560" y="4356756"/>
            <a:ext cx="0" cy="24226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cxnSp>
        <p:nvCxnSpPr>
          <p:cNvPr id="88" name="直線コネクタ 87"/>
          <p:cNvCxnSpPr>
            <a:stCxn id="78" idx="4"/>
            <a:endCxn id="84" idx="0"/>
          </p:cNvCxnSpPr>
          <p:nvPr/>
        </p:nvCxnSpPr>
        <p:spPr>
          <a:xfrm>
            <a:off x="611560" y="5175087"/>
            <a:ext cx="0" cy="287797"/>
          </a:xfrm>
          <a:prstGeom prst="line">
            <a:avLst/>
          </a:prstGeom>
          <a:ln>
            <a:tailEnd type="none" w="med" len="lg"/>
          </a:ln>
          <a:effectLst/>
        </p:spPr>
        <p:style>
          <a:lnRef idx="3">
            <a:schemeClr val="accent6"/>
          </a:lnRef>
          <a:fillRef idx="0">
            <a:schemeClr val="accent6"/>
          </a:fillRef>
          <a:effectRef idx="2">
            <a:schemeClr val="accent6"/>
          </a:effectRef>
          <a:fontRef idx="minor">
            <a:schemeClr val="tx1"/>
          </a:fontRef>
        </p:style>
      </p:cxnSp>
      <p:sp>
        <p:nvSpPr>
          <p:cNvPr id="94" name="爆発 1 93"/>
          <p:cNvSpPr/>
          <p:nvPr/>
        </p:nvSpPr>
        <p:spPr>
          <a:xfrm>
            <a:off x="3700266" y="5318985"/>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smtClean="0"/>
              <a:t>攻撃</a:t>
            </a:r>
          </a:p>
        </p:txBody>
      </p:sp>
      <p:sp>
        <p:nvSpPr>
          <p:cNvPr id="96" name="爆発 1 95"/>
          <p:cNvSpPr/>
          <p:nvPr/>
        </p:nvSpPr>
        <p:spPr>
          <a:xfrm>
            <a:off x="2776706" y="4363053"/>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smtClean="0"/>
              <a:t>攻撃</a:t>
            </a:r>
          </a:p>
        </p:txBody>
      </p:sp>
      <p:sp>
        <p:nvSpPr>
          <p:cNvPr id="97" name="爆発 1 96"/>
          <p:cNvSpPr/>
          <p:nvPr/>
        </p:nvSpPr>
        <p:spPr>
          <a:xfrm>
            <a:off x="3613279" y="3501008"/>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smtClean="0"/>
              <a:t>攻撃</a:t>
            </a:r>
          </a:p>
        </p:txBody>
      </p:sp>
      <p:sp>
        <p:nvSpPr>
          <p:cNvPr id="98" name="爆発 1 97"/>
          <p:cNvSpPr/>
          <p:nvPr/>
        </p:nvSpPr>
        <p:spPr>
          <a:xfrm>
            <a:off x="4628131" y="3920688"/>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smtClean="0"/>
              <a:t>攻撃</a:t>
            </a:r>
          </a:p>
        </p:txBody>
      </p:sp>
      <p:sp>
        <p:nvSpPr>
          <p:cNvPr id="99" name="爆発 1 98"/>
          <p:cNvSpPr/>
          <p:nvPr/>
        </p:nvSpPr>
        <p:spPr>
          <a:xfrm>
            <a:off x="404162" y="4477889"/>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smtClean="0"/>
              <a:t>攻撃</a:t>
            </a:r>
          </a:p>
        </p:txBody>
      </p:sp>
      <p:sp>
        <p:nvSpPr>
          <p:cNvPr id="100" name="爆発 1 99"/>
          <p:cNvSpPr/>
          <p:nvPr/>
        </p:nvSpPr>
        <p:spPr>
          <a:xfrm>
            <a:off x="1808633" y="5190073"/>
            <a:ext cx="783462" cy="665970"/>
          </a:xfrm>
          <a:prstGeom prst="irregularSeal1">
            <a:avLst/>
          </a:prstGeom>
          <a:solidFill>
            <a:schemeClr val="accent2"/>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1000" b="1" dirty="0" smtClean="0"/>
              <a:t>攻撃</a:t>
            </a:r>
          </a:p>
        </p:txBody>
      </p:sp>
      <p:sp>
        <p:nvSpPr>
          <p:cNvPr id="101" name="角丸四角形 100"/>
          <p:cNvSpPr/>
          <p:nvPr/>
        </p:nvSpPr>
        <p:spPr>
          <a:xfrm>
            <a:off x="5411593" y="5251860"/>
            <a:ext cx="3604268" cy="1152128"/>
          </a:xfrm>
          <a:prstGeom prst="round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r>
              <a:rPr kumimoji="1" lang="en-US" altLang="ja-JP" b="1" dirty="0" smtClean="0"/>
              <a:t>【</a:t>
            </a:r>
            <a:r>
              <a:rPr lang="ja-JP" altLang="en-US" b="1" dirty="0" smtClean="0"/>
              <a:t>大雑把</a:t>
            </a:r>
            <a:r>
              <a:rPr lang="ja-JP" altLang="en-US" b="1" dirty="0"/>
              <a:t>な</a:t>
            </a:r>
            <a:r>
              <a:rPr lang="ja-JP" altLang="en-US" b="1" dirty="0" smtClean="0"/>
              <a:t>仮説</a:t>
            </a:r>
            <a:r>
              <a:rPr kumimoji="1" lang="en-US" altLang="ja-JP" b="1" dirty="0" smtClean="0"/>
              <a:t>】</a:t>
            </a:r>
          </a:p>
          <a:p>
            <a:r>
              <a:rPr kumimoji="1" lang="ja-JP" altLang="en-US" b="1" dirty="0" smtClean="0"/>
              <a:t>攻撃手法や攻撃された場所から</a:t>
            </a:r>
            <a:endParaRPr kumimoji="1" lang="en-US" altLang="ja-JP" b="1" dirty="0" smtClean="0"/>
          </a:p>
          <a:p>
            <a:r>
              <a:rPr kumimoji="1" lang="ja-JP" altLang="en-US" b="1" dirty="0" smtClean="0"/>
              <a:t>攻撃者や攻撃</a:t>
            </a:r>
            <a:r>
              <a:rPr lang="ja-JP" altLang="en-US" b="1" dirty="0"/>
              <a:t>目的</a:t>
            </a:r>
            <a:r>
              <a:rPr lang="ja-JP" altLang="en-US" b="1" dirty="0" smtClean="0"/>
              <a:t>が推定</a:t>
            </a:r>
            <a:r>
              <a:rPr lang="ja-JP" altLang="en-US" b="1" dirty="0"/>
              <a:t>可能</a:t>
            </a:r>
            <a:endParaRPr kumimoji="1" lang="en-US" altLang="ja-JP" b="1" dirty="0" smtClean="0"/>
          </a:p>
        </p:txBody>
      </p:sp>
    </p:spTree>
    <p:extLst>
      <p:ext uri="{BB962C8B-B14F-4D97-AF65-F5344CB8AC3E}">
        <p14:creationId xmlns:p14="http://schemas.microsoft.com/office/powerpoint/2010/main" val="4213168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02132" y="5322751"/>
            <a:ext cx="2352756" cy="654224"/>
          </a:xfrm>
          <a:prstGeom prst="rect">
            <a:avLst/>
          </a:prstGeom>
          <a:solidFill>
            <a:schemeClr val="accent2">
              <a:lumMod val="50000"/>
            </a:schemeClr>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schemeClr val="bg1"/>
                </a:solidFill>
                <a:effectLst/>
                <a:uLnTx/>
                <a:uFillTx/>
                <a:latin typeface="メイリオ"/>
                <a:ea typeface="メイリオ"/>
                <a:cs typeface="+mn-cs"/>
              </a:rPr>
              <a:t>知識</a:t>
            </a:r>
          </a:p>
        </p:txBody>
      </p:sp>
      <p:sp>
        <p:nvSpPr>
          <p:cNvPr id="18" name="角丸四角形 17"/>
          <p:cNvSpPr/>
          <p:nvPr/>
        </p:nvSpPr>
        <p:spPr>
          <a:xfrm>
            <a:off x="77534" y="2132856"/>
            <a:ext cx="6438681" cy="3096344"/>
          </a:xfrm>
          <a:prstGeom prst="roundRect">
            <a:avLst>
              <a:gd name="adj" fmla="val 13603"/>
            </a:avLst>
          </a:prstGeom>
        </p:spPr>
        <p:style>
          <a:lnRef idx="3">
            <a:schemeClr val="lt1"/>
          </a:lnRef>
          <a:fillRef idx="1">
            <a:schemeClr val="accent2"/>
          </a:fillRef>
          <a:effectRef idx="1">
            <a:schemeClr val="accent2"/>
          </a:effectRef>
          <a:fontRef idx="minor">
            <a:schemeClr val="lt1"/>
          </a:fontRef>
        </p:style>
        <p:txBody>
          <a:bodyPr rtlCol="0" anchor="t"/>
          <a:lstStyle/>
          <a:p>
            <a:pPr algn="r"/>
            <a:r>
              <a:rPr kumimoji="1" lang="ja-JP" altLang="en-US" sz="2800" b="1" dirty="0" smtClean="0"/>
              <a:t>仮想化基盤</a:t>
            </a:r>
            <a:endParaRPr kumimoji="1" lang="en-US" altLang="ja-JP" sz="2800" b="1" dirty="0" smtClean="0"/>
          </a:p>
          <a:p>
            <a:pPr algn="r"/>
            <a:r>
              <a:rPr lang="ja-JP" altLang="en-US" sz="2800" b="1" dirty="0"/>
              <a:t>分散</a:t>
            </a:r>
            <a:r>
              <a:rPr lang="ja-JP" altLang="en-US" sz="2800" b="1" dirty="0" smtClean="0"/>
              <a:t>処理基盤</a:t>
            </a:r>
            <a:endParaRPr kumimoji="1" lang="ja-JP" altLang="en-US" sz="2800" b="1" dirty="0"/>
          </a:p>
        </p:txBody>
      </p:sp>
      <p:sp>
        <p:nvSpPr>
          <p:cNvPr id="9" name="右矢印 8"/>
          <p:cNvSpPr/>
          <p:nvPr/>
        </p:nvSpPr>
        <p:spPr>
          <a:xfrm rot="5400000">
            <a:off x="888672" y="4475222"/>
            <a:ext cx="1357378" cy="543350"/>
          </a:xfrm>
          <a:prstGeom prst="rightArrow">
            <a:avLst/>
          </a:prstGeom>
          <a:solidFill>
            <a:schemeClr val="accent3"/>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endParaRPr kumimoji="0" lang="ja-JP" altLang="en-US" sz="2800" b="1" i="0" u="none" strike="noStrike" kern="0" cap="none" spc="0" normalizeH="0" baseline="0" noProof="0" dirty="0" smtClean="0">
              <a:ln>
                <a:noFill/>
              </a:ln>
              <a:solidFill>
                <a:schemeClr val="bg1"/>
              </a:solidFill>
              <a:effectLst/>
              <a:uLnTx/>
              <a:uFillTx/>
              <a:latin typeface="メイリオ"/>
              <a:ea typeface="メイリオ"/>
              <a:cs typeface="+mn-cs"/>
            </a:endParaRPr>
          </a:p>
        </p:txBody>
      </p:sp>
      <p:sp>
        <p:nvSpPr>
          <p:cNvPr id="2" name="タイトル 1"/>
          <p:cNvSpPr>
            <a:spLocks noGrp="1"/>
          </p:cNvSpPr>
          <p:nvPr>
            <p:ph type="title"/>
          </p:nvPr>
        </p:nvSpPr>
        <p:spPr/>
        <p:txBody>
          <a:bodyPr/>
          <a:lstStyle/>
          <a:p>
            <a:r>
              <a:rPr kumimoji="1" lang="en-US" altLang="ja-JP" dirty="0" smtClean="0"/>
              <a:t>SIAS: </a:t>
            </a:r>
            <a:r>
              <a:rPr kumimoji="1" lang="en-US" altLang="ja-JP" sz="2800" dirty="0" smtClean="0"/>
              <a:t>Security Incidents Mining System </a:t>
            </a:r>
            <a:endParaRPr kumimoji="1" lang="ja-JP" altLang="en-US" sz="2800" dirty="0"/>
          </a:p>
        </p:txBody>
      </p:sp>
      <p:sp>
        <p:nvSpPr>
          <p:cNvPr id="6" name="フローチャート : 磁気ディスク 74"/>
          <p:cNvSpPr/>
          <p:nvPr/>
        </p:nvSpPr>
        <p:spPr>
          <a:xfrm>
            <a:off x="402132" y="3256879"/>
            <a:ext cx="2352756" cy="845371"/>
          </a:xfrm>
          <a:prstGeom prst="flowChartMagneticDisk">
            <a:avLst/>
          </a:prstGeom>
          <a:solidFill>
            <a:schemeClr val="tx2"/>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schemeClr val="bg1"/>
                </a:solidFill>
                <a:effectLst/>
                <a:uLnTx/>
                <a:uFillTx/>
                <a:latin typeface="メイリオ"/>
                <a:ea typeface="メイリオ"/>
                <a:cs typeface="+mn-cs"/>
              </a:rPr>
              <a:t>データベース</a:t>
            </a:r>
          </a:p>
        </p:txBody>
      </p:sp>
      <p:sp>
        <p:nvSpPr>
          <p:cNvPr id="7" name="雲 6"/>
          <p:cNvSpPr/>
          <p:nvPr/>
        </p:nvSpPr>
        <p:spPr>
          <a:xfrm>
            <a:off x="402132" y="787959"/>
            <a:ext cx="2349032" cy="1322439"/>
          </a:xfrm>
          <a:prstGeom prst="cloud">
            <a:avLst/>
          </a:prstGeom>
          <a:solidFill>
            <a:schemeClr val="accent2">
              <a:lumMod val="50000"/>
            </a:schemeClr>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smtClean="0">
                <a:ln>
                  <a:noFill/>
                </a:ln>
                <a:solidFill>
                  <a:schemeClr val="bg1"/>
                </a:solidFill>
                <a:effectLst/>
                <a:uLnTx/>
                <a:uFillTx/>
                <a:latin typeface="メイリオ"/>
                <a:ea typeface="メイリオ"/>
                <a:cs typeface="+mn-cs"/>
              </a:rPr>
              <a:t>web</a:t>
            </a:r>
            <a:endParaRPr kumimoji="0" lang="ja-JP" altLang="en-US" sz="2400" b="1" i="0" u="none" strike="noStrike" kern="0" cap="none" spc="0" normalizeH="0" baseline="0" noProof="0" dirty="0" smtClean="0">
              <a:ln>
                <a:noFill/>
              </a:ln>
              <a:solidFill>
                <a:schemeClr val="bg1"/>
              </a:solidFill>
              <a:effectLst/>
              <a:uLnTx/>
              <a:uFillTx/>
              <a:latin typeface="メイリオ"/>
              <a:ea typeface="メイリオ"/>
              <a:cs typeface="+mn-cs"/>
            </a:endParaRPr>
          </a:p>
        </p:txBody>
      </p:sp>
      <p:sp>
        <p:nvSpPr>
          <p:cNvPr id="8" name="右矢印 7"/>
          <p:cNvSpPr/>
          <p:nvPr/>
        </p:nvSpPr>
        <p:spPr>
          <a:xfrm rot="5400000">
            <a:off x="890161" y="2460273"/>
            <a:ext cx="1376442" cy="543350"/>
          </a:xfrm>
          <a:prstGeom prst="rightArrow">
            <a:avLst/>
          </a:prstGeom>
          <a:solidFill>
            <a:schemeClr val="accent3"/>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endParaRPr kumimoji="0" lang="ja-JP" altLang="en-US" sz="2800" b="1" i="0" u="none" strike="noStrike" kern="0" cap="none" spc="0" normalizeH="0" baseline="0" noProof="0" dirty="0" smtClean="0">
              <a:ln>
                <a:noFill/>
              </a:ln>
              <a:solidFill>
                <a:schemeClr val="bg1"/>
              </a:solidFill>
              <a:effectLst/>
              <a:uLnTx/>
              <a:uFillTx/>
              <a:latin typeface="メイリオ"/>
              <a:ea typeface="メイリオ"/>
              <a:cs typeface="+mn-cs"/>
            </a:endParaRPr>
          </a:p>
        </p:txBody>
      </p:sp>
      <p:sp>
        <p:nvSpPr>
          <p:cNvPr id="10" name="角丸四角形 9"/>
          <p:cNvSpPr/>
          <p:nvPr/>
        </p:nvSpPr>
        <p:spPr>
          <a:xfrm>
            <a:off x="323528" y="2308486"/>
            <a:ext cx="2487666" cy="654224"/>
          </a:xfrm>
          <a:prstGeom prst="roundRect">
            <a:avLst>
              <a:gd name="adj" fmla="val 28083"/>
            </a:avLst>
          </a:prstGeom>
          <a:solidFill>
            <a:schemeClr val="tx2"/>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schemeClr val="bg1"/>
                </a:solidFill>
                <a:effectLst/>
                <a:uLnTx/>
                <a:uFillTx/>
                <a:latin typeface="メイリオ"/>
                <a:ea typeface="メイリオ"/>
                <a:cs typeface="+mn-cs"/>
              </a:rPr>
              <a:t>収集ツール</a:t>
            </a:r>
          </a:p>
        </p:txBody>
      </p:sp>
      <p:sp>
        <p:nvSpPr>
          <p:cNvPr id="11" name="角丸四角形 10"/>
          <p:cNvSpPr/>
          <p:nvPr/>
        </p:nvSpPr>
        <p:spPr>
          <a:xfrm>
            <a:off x="3635325" y="3410378"/>
            <a:ext cx="2487666" cy="655112"/>
          </a:xfrm>
          <a:prstGeom prst="roundRect">
            <a:avLst>
              <a:gd name="adj" fmla="val 28241"/>
            </a:avLst>
          </a:prstGeom>
          <a:solidFill>
            <a:schemeClr val="tx2"/>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schemeClr val="bg1"/>
                </a:solidFill>
                <a:effectLst/>
                <a:uLnTx/>
                <a:uFillTx/>
                <a:latin typeface="メイリオ"/>
                <a:ea typeface="メイリオ"/>
                <a:cs typeface="+mn-cs"/>
              </a:rPr>
              <a:t>解析エンジン</a:t>
            </a:r>
          </a:p>
        </p:txBody>
      </p:sp>
      <p:sp>
        <p:nvSpPr>
          <p:cNvPr id="12" name="左右矢印 11"/>
          <p:cNvSpPr/>
          <p:nvPr/>
        </p:nvSpPr>
        <p:spPr>
          <a:xfrm>
            <a:off x="2639103" y="3410378"/>
            <a:ext cx="1098966" cy="585838"/>
          </a:xfrm>
          <a:prstGeom prst="leftRightArrow">
            <a:avLst/>
          </a:prstGeom>
          <a:solidFill>
            <a:schemeClr val="accent3"/>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endParaRPr kumimoji="0" lang="ja-JP" altLang="en-US" sz="2800" b="1" i="0" u="none" strike="noStrike" kern="0" cap="none" spc="0" normalizeH="0" baseline="0" noProof="0" dirty="0" smtClean="0">
              <a:ln>
                <a:noFill/>
              </a:ln>
              <a:solidFill>
                <a:schemeClr val="bg1"/>
              </a:solidFill>
              <a:effectLst/>
              <a:uLnTx/>
              <a:uFillTx/>
              <a:latin typeface="メイリオ"/>
              <a:ea typeface="メイリオ"/>
              <a:cs typeface="+mn-cs"/>
            </a:endParaRPr>
          </a:p>
        </p:txBody>
      </p:sp>
      <p:sp>
        <p:nvSpPr>
          <p:cNvPr id="13" name="角丸四角形 12"/>
          <p:cNvSpPr/>
          <p:nvPr/>
        </p:nvSpPr>
        <p:spPr>
          <a:xfrm>
            <a:off x="332815" y="4330249"/>
            <a:ext cx="2487666" cy="654224"/>
          </a:xfrm>
          <a:prstGeom prst="roundRect">
            <a:avLst>
              <a:gd name="adj" fmla="val 28083"/>
            </a:avLst>
          </a:prstGeom>
          <a:solidFill>
            <a:schemeClr val="tx2"/>
          </a:solidFill>
          <a:ln w="44450" cap="flat" cmpd="sng" algn="ctr">
            <a:solidFill>
              <a:sysClr val="window" lastClr="FFFFFF"/>
            </a:solidFill>
            <a:prstDash val="solid"/>
          </a:ln>
          <a:effectLst/>
        </p:spPr>
        <p:txBody>
          <a:bodyPr rtlCol="0" anchor="ctr"/>
          <a:lstStyle/>
          <a:p>
            <a:pPr marL="0" marR="0" lvl="0" indent="0" algn="ctr" defTabSz="2952323"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smtClean="0">
                <a:ln>
                  <a:noFill/>
                </a:ln>
                <a:solidFill>
                  <a:schemeClr val="bg1"/>
                </a:solidFill>
                <a:effectLst/>
                <a:uLnTx/>
                <a:uFillTx/>
                <a:latin typeface="メイリオ"/>
                <a:ea typeface="メイリオ"/>
                <a:cs typeface="+mn-cs"/>
              </a:rPr>
              <a:t>可視化と分析</a:t>
            </a:r>
          </a:p>
        </p:txBody>
      </p:sp>
      <p:sp>
        <p:nvSpPr>
          <p:cNvPr id="14" name="テキスト ボックス 13"/>
          <p:cNvSpPr txBox="1"/>
          <p:nvPr/>
        </p:nvSpPr>
        <p:spPr>
          <a:xfrm>
            <a:off x="2915816" y="836712"/>
            <a:ext cx="5818971" cy="1230899"/>
          </a:xfrm>
          <a:prstGeom prst="wedgeRoundRectCallout">
            <a:avLst>
              <a:gd name="adj1" fmla="val -58929"/>
              <a:gd name="adj2" fmla="val 55593"/>
              <a:gd name="adj3" fmla="val 16667"/>
            </a:avLst>
          </a:prstGeom>
          <a:solidFill>
            <a:schemeClr val="accent2">
              <a:lumMod val="50000"/>
            </a:schemeClr>
          </a:solidFill>
          <a:ln w="44450" cap="flat" cmpd="sng" algn="ctr">
            <a:solidFill>
              <a:sysClr val="window" lastClr="FFFFFF"/>
            </a:solidFill>
            <a:prstDash val="solid"/>
          </a:ln>
          <a:effectLst/>
        </p:spPr>
        <p:txBody>
          <a:bodyPr wrap="square" rtlCol="0">
            <a:noAutofit/>
          </a:bodyPr>
          <a:lstStyle/>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① データ収集</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従来のようなコンピュータのログだけでなく</a:t>
            </a:r>
            <a:r>
              <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rPr>
              <a:t>Web</a:t>
            </a: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上の様々なデータを収集</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p:txBody>
      </p:sp>
      <p:sp>
        <p:nvSpPr>
          <p:cNvPr id="15" name="テキスト ボックス 14"/>
          <p:cNvSpPr txBox="1"/>
          <p:nvPr/>
        </p:nvSpPr>
        <p:spPr>
          <a:xfrm>
            <a:off x="6262802" y="3166568"/>
            <a:ext cx="2154776" cy="1846608"/>
          </a:xfrm>
          <a:prstGeom prst="wedgeRoundRectCallout">
            <a:avLst>
              <a:gd name="adj1" fmla="val -63910"/>
              <a:gd name="adj2" fmla="val -14836"/>
              <a:gd name="adj3" fmla="val 16667"/>
            </a:avLst>
          </a:prstGeom>
          <a:solidFill>
            <a:schemeClr val="accent2">
              <a:lumMod val="50000"/>
            </a:schemeClr>
          </a:solidFill>
          <a:ln w="44450" cap="flat" cmpd="sng" algn="ctr">
            <a:solidFill>
              <a:sysClr val="window" lastClr="FFFFFF"/>
            </a:solidFill>
            <a:prstDash val="solid"/>
          </a:ln>
          <a:effectLst/>
        </p:spPr>
        <p:txBody>
          <a:bodyPr wrap="square" rtlCol="0">
            <a:noAutofit/>
          </a:bodyPr>
          <a:lstStyle/>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② 解析処理</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リンク抽出</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キーワード抽出</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イベント抽出</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rPr>
              <a:t>etc…</a:t>
            </a:r>
          </a:p>
        </p:txBody>
      </p:sp>
      <p:sp>
        <p:nvSpPr>
          <p:cNvPr id="16" name="テキスト ボックス 15"/>
          <p:cNvSpPr txBox="1"/>
          <p:nvPr/>
        </p:nvSpPr>
        <p:spPr>
          <a:xfrm>
            <a:off x="2445296" y="5589814"/>
            <a:ext cx="6545771" cy="791514"/>
          </a:xfrm>
          <a:prstGeom prst="wedgeRoundRectCallout">
            <a:avLst>
              <a:gd name="adj1" fmla="val -54799"/>
              <a:gd name="adj2" fmla="val -45872"/>
              <a:gd name="adj3" fmla="val 16667"/>
            </a:avLst>
          </a:prstGeom>
          <a:solidFill>
            <a:schemeClr val="accent2">
              <a:lumMod val="50000"/>
            </a:schemeClr>
          </a:solidFill>
          <a:ln w="44450" cap="flat" cmpd="sng" algn="ctr">
            <a:solidFill>
              <a:sysClr val="window" lastClr="FFFFFF"/>
            </a:solidFill>
            <a:prstDash val="solid"/>
          </a:ln>
          <a:effectLst/>
        </p:spPr>
        <p:txBody>
          <a:bodyPr wrap="square" rtlCol="0">
            <a:noAutofit/>
          </a:bodyPr>
          <a:lstStyle/>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④ 知識の応用</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得られた知識をセキュリティインシデント対策に活用</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p:txBody>
      </p:sp>
      <p:sp>
        <p:nvSpPr>
          <p:cNvPr id="17" name="テキスト ボックス 16"/>
          <p:cNvSpPr txBox="1"/>
          <p:nvPr/>
        </p:nvSpPr>
        <p:spPr>
          <a:xfrm>
            <a:off x="2959927" y="4309100"/>
            <a:ext cx="2422438" cy="1136124"/>
          </a:xfrm>
          <a:prstGeom prst="wedgeRoundRectCallout">
            <a:avLst>
              <a:gd name="adj1" fmla="val -65043"/>
              <a:gd name="adj2" fmla="val -14762"/>
              <a:gd name="adj3" fmla="val 16667"/>
            </a:avLst>
          </a:prstGeom>
          <a:solidFill>
            <a:schemeClr val="accent2">
              <a:lumMod val="50000"/>
            </a:schemeClr>
          </a:solidFill>
          <a:ln w="44450" cap="flat" cmpd="sng" algn="ctr">
            <a:solidFill>
              <a:sysClr val="window" lastClr="FFFFFF"/>
            </a:solidFill>
            <a:prstDash val="solid"/>
          </a:ln>
          <a:effectLst/>
        </p:spPr>
        <p:txBody>
          <a:bodyPr wrap="square" rtlCol="0">
            <a:noAutofit/>
          </a:bodyPr>
          <a:lstStyle/>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③ 分析</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a:p>
            <a:pPr marL="0" marR="0" lvl="0" indent="0" defTabSz="295232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schemeClr val="bg1"/>
                </a:solidFill>
                <a:effectLst/>
                <a:uLnTx/>
                <a:uFillTx/>
                <a:latin typeface="メイリオ"/>
                <a:ea typeface="メイリオ"/>
                <a:cs typeface="+mn-cs"/>
              </a:rPr>
              <a:t>可視化して分析し有用な知識を抽出</a:t>
            </a:r>
            <a:endParaRPr kumimoji="0" lang="en-US" altLang="ja-JP" sz="2000" b="1" i="0" u="none" strike="noStrike" kern="0" cap="none" spc="0" normalizeH="0" baseline="0" noProof="0" dirty="0" smtClean="0">
              <a:ln>
                <a:noFill/>
              </a:ln>
              <a:solidFill>
                <a:schemeClr val="bg1"/>
              </a:solidFill>
              <a:effectLst/>
              <a:uLnTx/>
              <a:uFillTx/>
              <a:latin typeface="メイリオ"/>
              <a:ea typeface="メイリオ"/>
              <a:cs typeface="+mn-cs"/>
            </a:endParaRPr>
          </a:p>
        </p:txBody>
      </p:sp>
    </p:spTree>
    <p:extLst>
      <p:ext uri="{BB962C8B-B14F-4D97-AF65-F5344CB8AC3E}">
        <p14:creationId xmlns:p14="http://schemas.microsoft.com/office/powerpoint/2010/main" val="2010374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プロジェクトの進め方</a:t>
            </a:r>
            <a:endParaRPr kumimoji="1" lang="ja-JP" altLang="en-US" dirty="0"/>
          </a:p>
        </p:txBody>
      </p:sp>
      <p:sp>
        <p:nvSpPr>
          <p:cNvPr id="3" name="コンテンツ プレースホルダー 2"/>
          <p:cNvSpPr>
            <a:spLocks noGrp="1"/>
          </p:cNvSpPr>
          <p:nvPr>
            <p:ph sz="quarter" idx="13"/>
          </p:nvPr>
        </p:nvSpPr>
        <p:spPr/>
        <p:txBody>
          <a:bodyPr>
            <a:normAutofit fontScale="92500" lnSpcReduction="10000"/>
          </a:bodyPr>
          <a:lstStyle/>
          <a:p>
            <a:r>
              <a:rPr kumimoji="1" lang="ja-JP" altLang="en-US" dirty="0" smtClean="0"/>
              <a:t>開発サイクル</a:t>
            </a:r>
            <a:endParaRPr kumimoji="1" lang="en-US" altLang="ja-JP" dirty="0" smtClean="0"/>
          </a:p>
          <a:p>
            <a:pPr lvl="1"/>
            <a:r>
              <a:rPr lang="ja-JP" altLang="en-US" dirty="0" smtClean="0"/>
              <a:t>アプリケーションの開発（半年</a:t>
            </a:r>
            <a:r>
              <a:rPr lang="en-US" altLang="ja-JP" dirty="0" smtClean="0"/>
              <a:t>1</a:t>
            </a:r>
            <a:r>
              <a:rPr lang="ja-JP" altLang="en-US" dirty="0" smtClean="0"/>
              <a:t>サイクル）</a:t>
            </a:r>
            <a:endParaRPr lang="en-US" altLang="ja-JP" dirty="0" smtClean="0"/>
          </a:p>
          <a:p>
            <a:pPr lvl="2"/>
            <a:r>
              <a:rPr lang="ja-JP" altLang="en-US" dirty="0"/>
              <a:t>要求</a:t>
            </a:r>
            <a:r>
              <a:rPr lang="ja-JP" altLang="en-US" dirty="0" smtClean="0"/>
              <a:t>分析 ⇒ 機能設計 ⇒ 実装 ⇒ テスト ⇒ 運用 ⇒ 評価</a:t>
            </a:r>
            <a:endParaRPr lang="en-US" altLang="ja-JP" dirty="0" smtClean="0"/>
          </a:p>
          <a:p>
            <a:pPr lvl="1"/>
            <a:r>
              <a:rPr lang="ja-JP" altLang="en-US" dirty="0" smtClean="0"/>
              <a:t>機能の開発</a:t>
            </a:r>
            <a:endParaRPr lang="en-US" altLang="ja-JP" dirty="0" smtClean="0"/>
          </a:p>
          <a:p>
            <a:pPr lvl="2"/>
            <a:r>
              <a:rPr lang="ja-JP" altLang="en-US" dirty="0" smtClean="0"/>
              <a:t>機能分析 ⇒ 設計 ⇒ 実装 ⇒ テスト</a:t>
            </a:r>
            <a:endParaRPr kumimoji="1" lang="en-US" altLang="ja-JP" dirty="0" smtClean="0"/>
          </a:p>
          <a:p>
            <a:r>
              <a:rPr kumimoji="1" lang="ja-JP" altLang="en-US" dirty="0" smtClean="0"/>
              <a:t>ミーティング</a:t>
            </a:r>
            <a:endParaRPr kumimoji="1" lang="en-US" altLang="ja-JP" dirty="0" smtClean="0"/>
          </a:p>
          <a:p>
            <a:pPr lvl="1"/>
            <a:r>
              <a:rPr kumimoji="1" lang="ja-JP" altLang="en-US" dirty="0" smtClean="0"/>
              <a:t>全体ミーティング</a:t>
            </a:r>
            <a:endParaRPr kumimoji="1" lang="en-US" altLang="ja-JP" dirty="0" smtClean="0"/>
          </a:p>
          <a:p>
            <a:pPr lvl="2"/>
            <a:r>
              <a:rPr lang="ja-JP" altLang="en-US" dirty="0" smtClean="0"/>
              <a:t>月１回</a:t>
            </a:r>
            <a:endParaRPr lang="en-US" altLang="ja-JP" dirty="0" smtClean="0"/>
          </a:p>
          <a:p>
            <a:pPr lvl="1"/>
            <a:r>
              <a:rPr lang="ja-JP" altLang="en-US" dirty="0" smtClean="0"/>
              <a:t>グループミーティング</a:t>
            </a:r>
            <a:endParaRPr lang="en-US" altLang="ja-JP" dirty="0" smtClean="0"/>
          </a:p>
          <a:p>
            <a:pPr lvl="2"/>
            <a:r>
              <a:rPr lang="ja-JP" altLang="en-US" dirty="0" smtClean="0"/>
              <a:t>ソフトウェア・システム基盤（週１回）</a:t>
            </a:r>
            <a:endParaRPr lang="en-US" altLang="ja-JP" dirty="0" smtClean="0"/>
          </a:p>
          <a:p>
            <a:pPr lvl="2"/>
            <a:r>
              <a:rPr lang="ja-JP" altLang="en-US" dirty="0"/>
              <a:t>ネットワーク（週１回）</a:t>
            </a:r>
            <a:endParaRPr lang="en-US" altLang="ja-JP" dirty="0" smtClean="0"/>
          </a:p>
          <a:p>
            <a:pPr lvl="2"/>
            <a:r>
              <a:rPr lang="ja-JP" altLang="en-US" dirty="0" smtClean="0"/>
              <a:t>システム応用（適時）</a:t>
            </a:r>
            <a:endParaRPr lang="en-US" altLang="ja-JP" dirty="0" smtClean="0"/>
          </a:p>
          <a:p>
            <a:pPr lvl="1"/>
            <a:r>
              <a:rPr kumimoji="1" lang="ja-JP" altLang="en-US" dirty="0" smtClean="0"/>
              <a:t>チームミーティング</a:t>
            </a:r>
            <a:endParaRPr kumimoji="1" lang="en-US" altLang="ja-JP" dirty="0" smtClean="0"/>
          </a:p>
          <a:p>
            <a:pPr lvl="2"/>
            <a:r>
              <a:rPr lang="ja-JP" altLang="en-US" dirty="0" smtClean="0"/>
              <a:t>チーム毎に決定（週１回）</a:t>
            </a:r>
            <a:endParaRPr lang="en-US" altLang="ja-JP" dirty="0" smtClean="0"/>
          </a:p>
        </p:txBody>
      </p:sp>
    </p:spTree>
    <p:extLst>
      <p:ext uri="{BB962C8B-B14F-4D97-AF65-F5344CB8AC3E}">
        <p14:creationId xmlns:p14="http://schemas.microsoft.com/office/powerpoint/2010/main" val="4235197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プログラミング学習支援システム開発</a:t>
            </a:r>
            <a:r>
              <a:rPr lang="en-US" altLang="ja-JP" sz="3200" dirty="0" smtClean="0"/>
              <a:t>Project</a:t>
            </a:r>
            <a:endParaRPr kumimoji="1" lang="ja-JP" altLang="en-US" sz="3200" dirty="0"/>
          </a:p>
        </p:txBody>
      </p:sp>
      <p:sp>
        <p:nvSpPr>
          <p:cNvPr id="3" name="コンテンツ プレースホルダー 2"/>
          <p:cNvSpPr>
            <a:spLocks noGrp="1"/>
          </p:cNvSpPr>
          <p:nvPr>
            <p:ph sz="quarter" idx="13"/>
          </p:nvPr>
        </p:nvSpPr>
        <p:spPr/>
        <p:txBody>
          <a:bodyPr>
            <a:normAutofit/>
          </a:bodyPr>
          <a:lstStyle/>
          <a:p>
            <a:r>
              <a:rPr lang="ja-JP" altLang="en-US" dirty="0" smtClean="0"/>
              <a:t>研究の目的</a:t>
            </a:r>
            <a:endParaRPr lang="en-US" altLang="ja-JP" dirty="0" smtClean="0"/>
          </a:p>
          <a:p>
            <a:pPr lvl="1"/>
            <a:r>
              <a:rPr lang="ja-JP" altLang="en-US" dirty="0" smtClean="0"/>
              <a:t>大学、高校などの異なる教育目的や環境に対応した学習支援システムや教育コンテンツを研究・開発する。</a:t>
            </a:r>
            <a:endParaRPr lang="en-US" altLang="ja-JP" dirty="0" smtClean="0"/>
          </a:p>
          <a:p>
            <a:r>
              <a:rPr kumimoji="1" lang="ja-JP" altLang="en-US" dirty="0" smtClean="0"/>
              <a:t>主な機能</a:t>
            </a:r>
            <a:endParaRPr kumimoji="1" lang="en-US" altLang="ja-JP" dirty="0" smtClean="0"/>
          </a:p>
          <a:p>
            <a:pPr lvl="1"/>
            <a:r>
              <a:rPr lang="ja-JP" altLang="ja-JP" dirty="0"/>
              <a:t>問題解決型プログラミング</a:t>
            </a:r>
            <a:r>
              <a:rPr lang="ja-JP" altLang="ja-JP" dirty="0" smtClean="0"/>
              <a:t>学習</a:t>
            </a:r>
            <a:r>
              <a:rPr lang="ja-JP" altLang="en-US" dirty="0" smtClean="0"/>
              <a:t>機能</a:t>
            </a:r>
            <a:endParaRPr lang="en-US" altLang="ja-JP" dirty="0" smtClean="0"/>
          </a:p>
          <a:p>
            <a:pPr lvl="1"/>
            <a:r>
              <a:rPr lang="ja-JP" altLang="en-US" dirty="0" smtClean="0"/>
              <a:t>エンタテインメント</a:t>
            </a:r>
            <a:r>
              <a:rPr lang="ja-JP" altLang="ja-JP" dirty="0" smtClean="0"/>
              <a:t>的学習機能</a:t>
            </a:r>
            <a:endParaRPr lang="en-US" altLang="ja-JP" dirty="0" smtClean="0"/>
          </a:p>
          <a:p>
            <a:pPr lvl="1"/>
            <a:r>
              <a:rPr lang="ja-JP" altLang="ja-JP" dirty="0" smtClean="0"/>
              <a:t>ディスクトップ仮想化機能</a:t>
            </a:r>
            <a:endParaRPr lang="en-US" altLang="ja-JP" dirty="0" smtClean="0"/>
          </a:p>
          <a:p>
            <a:pPr lvl="1"/>
            <a:r>
              <a:rPr lang="ja-JP" altLang="ja-JP" dirty="0" smtClean="0"/>
              <a:t>データ（教育コンテンツ）仮想化機能</a:t>
            </a:r>
            <a:endParaRPr lang="en-US" altLang="ja-JP" dirty="0" smtClean="0"/>
          </a:p>
        </p:txBody>
      </p:sp>
    </p:spTree>
    <p:extLst>
      <p:ext uri="{BB962C8B-B14F-4D97-AF65-F5344CB8AC3E}">
        <p14:creationId xmlns:p14="http://schemas.microsoft.com/office/powerpoint/2010/main" val="3139312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面談案内</a:t>
            </a:r>
            <a:endParaRPr kumimoji="1" lang="ja-JP" altLang="en-US" dirty="0"/>
          </a:p>
        </p:txBody>
      </p:sp>
      <p:sp>
        <p:nvSpPr>
          <p:cNvPr id="3" name="コンテンツ プレースホルダー 2"/>
          <p:cNvSpPr>
            <a:spLocks noGrp="1"/>
          </p:cNvSpPr>
          <p:nvPr>
            <p:ph sz="quarter" idx="13"/>
          </p:nvPr>
        </p:nvSpPr>
        <p:spPr/>
        <p:txBody>
          <a:bodyPr>
            <a:normAutofit fontScale="85000" lnSpcReduction="20000"/>
          </a:bodyPr>
          <a:lstStyle/>
          <a:p>
            <a:r>
              <a:rPr lang="ja-JP" altLang="en-US" dirty="0" smtClean="0"/>
              <a:t>面談方法</a:t>
            </a:r>
            <a:endParaRPr lang="en-US" altLang="ja-JP" dirty="0" smtClean="0"/>
          </a:p>
          <a:p>
            <a:pPr lvl="1"/>
            <a:r>
              <a:rPr lang="ja-JP" altLang="en-US" dirty="0" smtClean="0"/>
              <a:t>配属を希望するゼミの面談を必ず受けること</a:t>
            </a:r>
            <a:endParaRPr lang="en-US" altLang="ja-JP" dirty="0" smtClean="0"/>
          </a:p>
          <a:p>
            <a:r>
              <a:rPr lang="ja-JP" altLang="en-US" dirty="0" smtClean="0"/>
              <a:t>面談スケジュール</a:t>
            </a:r>
            <a:endParaRPr lang="en-US" altLang="ja-JP" dirty="0" smtClean="0"/>
          </a:p>
          <a:p>
            <a:pPr lvl="1"/>
            <a:r>
              <a:rPr lang="ja-JP" altLang="en-US" dirty="0" smtClean="0"/>
              <a:t>各教員研究室前に掲示する</a:t>
            </a:r>
            <a:endParaRPr lang="en-US" altLang="ja-JP" dirty="0" smtClean="0"/>
          </a:p>
          <a:p>
            <a:r>
              <a:rPr lang="ja-JP" altLang="en-US" dirty="0" smtClean="0"/>
              <a:t>面談場所</a:t>
            </a:r>
            <a:endParaRPr lang="en-US" altLang="zh-TW" dirty="0" smtClean="0"/>
          </a:p>
          <a:p>
            <a:pPr lvl="1"/>
            <a:r>
              <a:rPr lang="zh-TW" altLang="en-US" dirty="0" smtClean="0"/>
              <a:t>布広永示</a:t>
            </a:r>
            <a:r>
              <a:rPr lang="ja-JP" altLang="en-US" sz="1900" dirty="0" smtClean="0"/>
              <a:t>（７号館４階</a:t>
            </a:r>
            <a:r>
              <a:rPr lang="en-US" altLang="ja-JP" sz="1900" dirty="0"/>
              <a:t>3404</a:t>
            </a:r>
            <a:r>
              <a:rPr lang="ja-JP" altLang="en-US" sz="1900" dirty="0" smtClean="0"/>
              <a:t>階、</a:t>
            </a:r>
            <a:r>
              <a:rPr lang="en-US" altLang="ja-JP" sz="1900" dirty="0" smtClean="0"/>
              <a:t>3424</a:t>
            </a:r>
            <a:r>
              <a:rPr lang="ja-JP" altLang="en-US" sz="1900" dirty="0" smtClean="0"/>
              <a:t>学生研究室）</a:t>
            </a:r>
            <a:r>
              <a:rPr lang="en-US" altLang="ja-JP" sz="1900" dirty="0" smtClean="0"/>
              <a:t>※</a:t>
            </a:r>
            <a:r>
              <a:rPr lang="ja-JP" altLang="en-US" sz="1900" dirty="0" smtClean="0"/>
              <a:t>ゼミ生</a:t>
            </a:r>
            <a:r>
              <a:rPr lang="ja-JP" altLang="en-US" sz="1900" dirty="0"/>
              <a:t>に</a:t>
            </a:r>
            <a:r>
              <a:rPr lang="ja-JP" altLang="en-US" sz="1900" dirty="0" smtClean="0"/>
              <a:t>よる面談可</a:t>
            </a:r>
            <a:endParaRPr lang="en-US" altLang="zh-TW" sz="1900" dirty="0" smtClean="0"/>
          </a:p>
          <a:p>
            <a:pPr lvl="2"/>
            <a:r>
              <a:rPr lang="ja-JP" altLang="en-US" dirty="0"/>
              <a:t>システム開発、分散</a:t>
            </a:r>
            <a:r>
              <a:rPr lang="ja-JP" altLang="en-US" dirty="0" smtClean="0"/>
              <a:t>・並列処理</a:t>
            </a:r>
            <a:endParaRPr lang="en-US" altLang="zh-TW" dirty="0" smtClean="0"/>
          </a:p>
          <a:p>
            <a:pPr lvl="1"/>
            <a:r>
              <a:rPr lang="zh-TW" altLang="en-US" dirty="0" smtClean="0"/>
              <a:t>岸本頼紀</a:t>
            </a:r>
            <a:r>
              <a:rPr lang="ja-JP" altLang="en-US" sz="1900" dirty="0" smtClean="0"/>
              <a:t>（</a:t>
            </a:r>
            <a:r>
              <a:rPr lang="zh-TW" altLang="en-US" sz="1900" dirty="0"/>
              <a:t>７号館</a:t>
            </a:r>
            <a:r>
              <a:rPr lang="en-US" altLang="zh-TW" sz="1900" dirty="0"/>
              <a:t>3</a:t>
            </a:r>
            <a:r>
              <a:rPr lang="zh-TW" altLang="en-US" sz="1900" dirty="0"/>
              <a:t>階</a:t>
            </a:r>
            <a:r>
              <a:rPr lang="en-US" altLang="zh-TW" sz="1900" dirty="0"/>
              <a:t>3302</a:t>
            </a:r>
            <a:r>
              <a:rPr lang="zh-TW" altLang="en-US" sz="1900" dirty="0"/>
              <a:t>研究室</a:t>
            </a:r>
            <a:r>
              <a:rPr lang="ja-JP" altLang="en-US" sz="1900" dirty="0" smtClean="0"/>
              <a:t>）</a:t>
            </a:r>
            <a:endParaRPr lang="en-US" altLang="zh-TW" sz="1900" dirty="0"/>
          </a:p>
          <a:p>
            <a:pPr lvl="2"/>
            <a:r>
              <a:rPr lang="ja-JP" altLang="en-US" dirty="0" smtClean="0"/>
              <a:t>ソースコード解析、プロジェクトマネージメント、</a:t>
            </a:r>
            <a:r>
              <a:rPr lang="en-US" altLang="ja-JP" dirty="0" smtClean="0"/>
              <a:t>Web</a:t>
            </a:r>
            <a:r>
              <a:rPr lang="ja-JP" altLang="en-US" dirty="0" smtClean="0"/>
              <a:t>デザイン</a:t>
            </a:r>
            <a:endParaRPr lang="en-US" altLang="zh-TW" dirty="0" smtClean="0"/>
          </a:p>
          <a:p>
            <a:pPr lvl="1"/>
            <a:r>
              <a:rPr lang="zh-TW" altLang="en-US" dirty="0" smtClean="0"/>
              <a:t>山口</a:t>
            </a:r>
            <a:r>
              <a:rPr lang="zh-TW" altLang="en-US" dirty="0"/>
              <a:t>崇</a:t>
            </a:r>
            <a:r>
              <a:rPr lang="zh-TW" altLang="en-US" dirty="0" smtClean="0"/>
              <a:t>志</a:t>
            </a:r>
            <a:r>
              <a:rPr lang="ja-JP" altLang="en-US" sz="1900" dirty="0"/>
              <a:t>（７号館</a:t>
            </a:r>
            <a:r>
              <a:rPr lang="ja-JP" altLang="en-US" sz="1900" dirty="0" smtClean="0"/>
              <a:t>４階 </a:t>
            </a:r>
            <a:r>
              <a:rPr lang="en-US" altLang="ja-JP" sz="1900" dirty="0" smtClean="0"/>
              <a:t>3201</a:t>
            </a:r>
            <a:r>
              <a:rPr lang="ja-JP" altLang="en-US" sz="1900" dirty="0" smtClean="0"/>
              <a:t>研究室、</a:t>
            </a:r>
            <a:r>
              <a:rPr lang="en-US" altLang="ja-JP" sz="1900" dirty="0" smtClean="0"/>
              <a:t>3221</a:t>
            </a:r>
            <a:r>
              <a:rPr lang="ja-JP" altLang="en-US" sz="1900" dirty="0" smtClean="0"/>
              <a:t>学生</a:t>
            </a:r>
            <a:r>
              <a:rPr lang="ja-JP" altLang="en-US" sz="1900" dirty="0"/>
              <a:t>研究室</a:t>
            </a:r>
            <a:r>
              <a:rPr lang="ja-JP" altLang="en-US" sz="1900" dirty="0" smtClean="0"/>
              <a:t>）</a:t>
            </a:r>
            <a:r>
              <a:rPr lang="en-US" altLang="ja-JP" sz="1900" dirty="0"/>
              <a:t> ※</a:t>
            </a:r>
            <a:r>
              <a:rPr lang="ja-JP" altLang="en-US" sz="1900" dirty="0"/>
              <a:t>ゼミ生による面談可</a:t>
            </a:r>
            <a:endParaRPr lang="en-US" altLang="zh-TW" sz="1900" dirty="0" smtClean="0"/>
          </a:p>
          <a:p>
            <a:pPr lvl="2"/>
            <a:r>
              <a:rPr lang="en-US" altLang="ja-JP" dirty="0" smtClean="0"/>
              <a:t>Web</a:t>
            </a:r>
            <a:r>
              <a:rPr lang="ja-JP" altLang="en-US" dirty="0" smtClean="0"/>
              <a:t>システム開発、データマイニング、機械学習、情報可視化、自然言語処理</a:t>
            </a:r>
            <a:endParaRPr lang="en-US" altLang="zh-TW" dirty="0" smtClean="0"/>
          </a:p>
          <a:p>
            <a:pPr lvl="1"/>
            <a:r>
              <a:rPr lang="ja-JP" altLang="en-US" dirty="0"/>
              <a:t>河野義広</a:t>
            </a:r>
            <a:r>
              <a:rPr lang="ja-JP" altLang="en-US" sz="1900" dirty="0"/>
              <a:t>（</a:t>
            </a:r>
            <a:r>
              <a:rPr lang="en-US" altLang="ja-JP" sz="1900" dirty="0"/>
              <a:t>7</a:t>
            </a:r>
            <a:r>
              <a:rPr lang="ja-JP" altLang="en-US" sz="1900" dirty="0"/>
              <a:t>号館</a:t>
            </a:r>
            <a:r>
              <a:rPr lang="en-US" altLang="ja-JP" sz="1900" dirty="0"/>
              <a:t>3</a:t>
            </a:r>
            <a:r>
              <a:rPr lang="ja-JP" altLang="en-US" sz="1900" dirty="0"/>
              <a:t>階</a:t>
            </a:r>
            <a:r>
              <a:rPr lang="en-US" altLang="ja-JP" sz="1900" dirty="0"/>
              <a:t>3321</a:t>
            </a:r>
            <a:r>
              <a:rPr lang="ja-JP" altLang="en-US" sz="1900" dirty="0"/>
              <a:t>研究室）</a:t>
            </a:r>
            <a:r>
              <a:rPr lang="en-US" altLang="ja-JP" sz="1900" dirty="0"/>
              <a:t>※</a:t>
            </a:r>
            <a:r>
              <a:rPr lang="ja-JP" altLang="en-US" sz="1900" dirty="0"/>
              <a:t>ゼミ生による面談可</a:t>
            </a:r>
            <a:endParaRPr lang="en-US" altLang="ja-JP" sz="1900" dirty="0"/>
          </a:p>
          <a:p>
            <a:pPr lvl="2"/>
            <a:r>
              <a:rPr lang="en-US" altLang="ja-JP" dirty="0"/>
              <a:t>Web</a:t>
            </a:r>
            <a:r>
              <a:rPr lang="ja-JP" altLang="en-US" dirty="0"/>
              <a:t>システム開発、</a:t>
            </a:r>
            <a:r>
              <a:rPr lang="ja-JP" altLang="en-US" dirty="0" smtClean="0"/>
              <a:t>仮想化技術</a:t>
            </a:r>
            <a:endParaRPr lang="en-US" altLang="ja-JP" dirty="0"/>
          </a:p>
          <a:p>
            <a:pPr lvl="1"/>
            <a:r>
              <a:rPr lang="ja-JP" altLang="en-US" dirty="0" smtClean="0"/>
              <a:t>花田真樹</a:t>
            </a:r>
            <a:r>
              <a:rPr lang="ja-JP" altLang="en-US" sz="1900" dirty="0"/>
              <a:t>（</a:t>
            </a:r>
            <a:r>
              <a:rPr lang="ja-JP" altLang="en-US" sz="1900" dirty="0" smtClean="0"/>
              <a:t>７号館</a:t>
            </a:r>
            <a:r>
              <a:rPr lang="en-US" altLang="ja-JP" sz="1900" dirty="0" smtClean="0"/>
              <a:t>3</a:t>
            </a:r>
            <a:r>
              <a:rPr lang="ja-JP" altLang="en-US" sz="1900" dirty="0" smtClean="0"/>
              <a:t>階ネットワークシステム研究室）</a:t>
            </a:r>
            <a:r>
              <a:rPr lang="en-US" altLang="ja-JP" sz="1900" dirty="0"/>
              <a:t>※</a:t>
            </a:r>
            <a:r>
              <a:rPr lang="ja-JP" altLang="en-US" sz="1900" dirty="0"/>
              <a:t>ゼミ生による面談可</a:t>
            </a:r>
            <a:endParaRPr lang="en-US" altLang="ja-JP" sz="1900" dirty="0" smtClean="0"/>
          </a:p>
          <a:p>
            <a:pPr lvl="2"/>
            <a:r>
              <a:rPr lang="ja-JP" altLang="en-US" dirty="0" smtClean="0"/>
              <a:t>セキュリティ監視システム、マルウェア解析</a:t>
            </a:r>
            <a:endParaRPr lang="en-US" altLang="ja-JP" dirty="0" smtClean="0"/>
          </a:p>
        </p:txBody>
      </p:sp>
    </p:spTree>
    <p:extLst>
      <p:ext uri="{BB962C8B-B14F-4D97-AF65-F5344CB8AC3E}">
        <p14:creationId xmlns:p14="http://schemas.microsoft.com/office/powerpoint/2010/main" val="2974145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生物情報</a:t>
            </a:r>
            <a:r>
              <a:rPr lang="ja-JP" altLang="en-US" dirty="0" smtClean="0"/>
              <a:t>処理</a:t>
            </a:r>
            <a:r>
              <a:rPr lang="en-US" altLang="ja-JP" dirty="0" smtClean="0"/>
              <a:t/>
            </a:r>
            <a:br>
              <a:rPr lang="en-US" altLang="ja-JP" dirty="0" smtClean="0"/>
            </a:br>
            <a:r>
              <a:rPr lang="ja-JP" altLang="en-US" sz="4000" dirty="0" smtClean="0"/>
              <a:t>～</a:t>
            </a:r>
            <a:r>
              <a:rPr lang="ja-JP" altLang="en-US" sz="4000" dirty="0"/>
              <a:t>生き物に学ぶ、生き物を知る～</a:t>
            </a:r>
            <a:endParaRPr kumimoji="1" lang="ja-JP" altLang="en-US" sz="4000" dirty="0"/>
          </a:p>
        </p:txBody>
      </p:sp>
      <p:sp>
        <p:nvSpPr>
          <p:cNvPr id="5" name="サブタイトル 4"/>
          <p:cNvSpPr>
            <a:spLocks noGrp="1"/>
          </p:cNvSpPr>
          <p:nvPr>
            <p:ph type="subTitle" idx="1"/>
          </p:nvPr>
        </p:nvSpPr>
        <p:spPr/>
        <p:txBody>
          <a:bodyPr anchor="b"/>
          <a:lstStyle/>
          <a:p>
            <a:r>
              <a:rPr lang="ja-JP" altLang="en-US" dirty="0"/>
              <a:t>北風</a:t>
            </a:r>
            <a:r>
              <a:rPr lang="ja-JP" altLang="en-US" dirty="0" smtClean="0"/>
              <a:t>和久［システム開発］</a:t>
            </a:r>
            <a:endParaRPr lang="ja-JP" altLang="en-US" dirty="0"/>
          </a:p>
        </p:txBody>
      </p:sp>
    </p:spTree>
    <p:extLst>
      <p:ext uri="{BB962C8B-B14F-4D97-AF65-F5344CB8AC3E}">
        <p14:creationId xmlns:p14="http://schemas.microsoft.com/office/powerpoint/2010/main" val="2159111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研究概要</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smtClean="0"/>
              <a:t>目的</a:t>
            </a:r>
            <a:endParaRPr lang="en-US" altLang="ja-JP" dirty="0" smtClean="0"/>
          </a:p>
          <a:p>
            <a:pPr lvl="1"/>
            <a:r>
              <a:rPr lang="ja-JP" altLang="en-US" dirty="0" smtClean="0"/>
              <a:t>生物</a:t>
            </a:r>
            <a:r>
              <a:rPr lang="ja-JP" altLang="en-US" dirty="0"/>
              <a:t>が生きるために行なっている様々な営みを真似ることによって、新しい情報処理の仕組みを考える</a:t>
            </a:r>
            <a:r>
              <a:rPr lang="ja-JP" altLang="en-US" dirty="0" smtClean="0"/>
              <a:t>。</a:t>
            </a:r>
            <a:endParaRPr lang="en-US" altLang="ja-JP" dirty="0" smtClean="0"/>
          </a:p>
          <a:p>
            <a:r>
              <a:rPr lang="ja-JP" altLang="en-US" dirty="0"/>
              <a:t>具体例</a:t>
            </a:r>
            <a:endParaRPr lang="en-US" altLang="ja-JP" dirty="0" smtClean="0"/>
          </a:p>
          <a:p>
            <a:pPr lvl="1"/>
            <a:r>
              <a:rPr lang="ja-JP" altLang="en-US" dirty="0" smtClean="0"/>
              <a:t>進化計算</a:t>
            </a:r>
            <a:endParaRPr lang="en-US" altLang="ja-JP" dirty="0" smtClean="0"/>
          </a:p>
          <a:p>
            <a:pPr lvl="1"/>
            <a:r>
              <a:rPr lang="ja-JP" altLang="en-US" dirty="0" smtClean="0"/>
              <a:t>免疫アルゴリズム</a:t>
            </a:r>
            <a:endParaRPr lang="en-US" altLang="ja-JP" dirty="0" smtClean="0"/>
          </a:p>
          <a:p>
            <a:pPr lvl="1"/>
            <a:r>
              <a:rPr lang="ja-JP" altLang="en-US" dirty="0" smtClean="0"/>
              <a:t>植物</a:t>
            </a:r>
            <a:r>
              <a:rPr lang="ja-JP" altLang="en-US" dirty="0"/>
              <a:t>の発生</a:t>
            </a:r>
            <a:r>
              <a:rPr lang="ja-JP" altLang="en-US" dirty="0" smtClean="0"/>
              <a:t>モデル</a:t>
            </a:r>
            <a:endParaRPr lang="en-US" altLang="ja-JP" dirty="0" smtClean="0"/>
          </a:p>
          <a:p>
            <a:pPr lvl="1"/>
            <a:r>
              <a:rPr lang="ja-JP" altLang="en-US" dirty="0" smtClean="0"/>
              <a:t>蟻</a:t>
            </a:r>
            <a:r>
              <a:rPr lang="ja-JP" altLang="en-US" dirty="0"/>
              <a:t>の行動</a:t>
            </a:r>
            <a:r>
              <a:rPr lang="ja-JP" altLang="en-US" dirty="0" smtClean="0"/>
              <a:t>モデル</a:t>
            </a:r>
            <a:endParaRPr lang="en-US" altLang="ja-JP" dirty="0" smtClean="0"/>
          </a:p>
          <a:p>
            <a:pPr lvl="1"/>
            <a:r>
              <a:rPr lang="ja-JP" altLang="en-US" dirty="0" smtClean="0"/>
              <a:t>人工生命</a:t>
            </a:r>
            <a:endParaRPr lang="en-US" altLang="ja-JP" dirty="0" smtClean="0"/>
          </a:p>
          <a:p>
            <a:pPr lvl="1"/>
            <a:r>
              <a:rPr lang="ja-JP" altLang="en-US" dirty="0" smtClean="0"/>
              <a:t>人工</a:t>
            </a:r>
            <a:r>
              <a:rPr lang="ja-JP" altLang="en-US" dirty="0"/>
              <a:t>生態</a:t>
            </a:r>
            <a:r>
              <a:rPr lang="ja-JP" altLang="en-US" dirty="0" smtClean="0"/>
              <a:t>系</a:t>
            </a:r>
            <a:endParaRPr kumimoji="1" lang="ja-JP" altLang="en-US" dirty="0"/>
          </a:p>
        </p:txBody>
      </p:sp>
    </p:spTree>
    <p:extLst>
      <p:ext uri="{BB962C8B-B14F-4D97-AF65-F5344CB8AC3E}">
        <p14:creationId xmlns:p14="http://schemas.microsoft.com/office/powerpoint/2010/main" val="1342088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分担と専門分野</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a:t>北風和久（システム開発コース</a:t>
            </a:r>
            <a:r>
              <a:rPr lang="ja-JP" altLang="en-US" dirty="0" smtClean="0"/>
              <a:t>）</a:t>
            </a:r>
            <a:endParaRPr lang="en-US" altLang="ja-JP" dirty="0" smtClean="0"/>
          </a:p>
          <a:p>
            <a:pPr lvl="1"/>
            <a:r>
              <a:rPr lang="ja-JP" altLang="en-US" dirty="0" smtClean="0"/>
              <a:t>生物</a:t>
            </a:r>
            <a:r>
              <a:rPr lang="ja-JP" altLang="en-US" dirty="0"/>
              <a:t>情報論</a:t>
            </a:r>
            <a:r>
              <a:rPr lang="ja-JP" altLang="en-US" dirty="0" smtClean="0"/>
              <a:t>（単独</a:t>
            </a:r>
            <a:r>
              <a:rPr lang="ja-JP" altLang="en-US" dirty="0"/>
              <a:t>プロジェクト）</a:t>
            </a:r>
            <a:endParaRPr kumimoji="1" lang="ja-JP" altLang="en-US" dirty="0"/>
          </a:p>
        </p:txBody>
      </p:sp>
    </p:spTree>
    <p:extLst>
      <p:ext uri="{BB962C8B-B14F-4D97-AF65-F5344CB8AC3E}">
        <p14:creationId xmlns:p14="http://schemas.microsoft.com/office/powerpoint/2010/main" val="1773867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面談案内</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smtClean="0"/>
              <a:t>面談方法</a:t>
            </a:r>
            <a:endParaRPr lang="en-US" altLang="ja-JP" dirty="0" smtClean="0"/>
          </a:p>
          <a:p>
            <a:pPr lvl="1"/>
            <a:r>
              <a:rPr lang="ja-JP" altLang="ja-JP" dirty="0">
                <a:solidFill>
                  <a:schemeClr val="tx1"/>
                </a:solidFill>
              </a:rPr>
              <a:t>ゼミ生による</a:t>
            </a:r>
            <a:r>
              <a:rPr lang="ja-JP" altLang="ja-JP" dirty="0" smtClean="0">
                <a:solidFill>
                  <a:schemeClr val="tx1"/>
                </a:solidFill>
              </a:rPr>
              <a:t>面談</a:t>
            </a:r>
            <a:r>
              <a:rPr lang="ja-JP" altLang="en-US" dirty="0" smtClean="0">
                <a:solidFill>
                  <a:schemeClr val="tx1"/>
                </a:solidFill>
              </a:rPr>
              <a:t>は</a:t>
            </a:r>
            <a:r>
              <a:rPr lang="ja-JP" altLang="en-US" dirty="0" err="1" smtClean="0">
                <a:solidFill>
                  <a:schemeClr val="tx1"/>
                </a:solidFill>
              </a:rPr>
              <a:t>無し</a:t>
            </a:r>
            <a:endParaRPr lang="en-US" altLang="ja-JP" dirty="0" smtClean="0">
              <a:solidFill>
                <a:schemeClr val="tx1"/>
              </a:solidFill>
            </a:endParaRPr>
          </a:p>
          <a:p>
            <a:pPr lvl="1"/>
            <a:r>
              <a:rPr lang="ja-JP" altLang="en-US" dirty="0" smtClean="0"/>
              <a:t>担当教員の</a:t>
            </a:r>
            <a:r>
              <a:rPr lang="ja-JP" altLang="en-US" dirty="0"/>
              <a:t>面談を必ず受けること</a:t>
            </a:r>
            <a:endParaRPr lang="en-US" altLang="ja-JP" dirty="0" smtClean="0">
              <a:solidFill>
                <a:schemeClr val="tx1"/>
              </a:solidFill>
            </a:endParaRPr>
          </a:p>
          <a:p>
            <a:r>
              <a:rPr lang="ja-JP" altLang="en-US" dirty="0" smtClean="0"/>
              <a:t>面談スケジュール</a:t>
            </a:r>
            <a:endParaRPr lang="en-US" altLang="ja-JP" dirty="0" smtClean="0"/>
          </a:p>
          <a:p>
            <a:pPr lvl="1"/>
            <a:r>
              <a:rPr lang="ja-JP" altLang="en-US" dirty="0" smtClean="0"/>
              <a:t>教員研究室前に掲示する</a:t>
            </a:r>
            <a:endParaRPr lang="en-US" altLang="ja-JP" dirty="0" smtClean="0"/>
          </a:p>
          <a:p>
            <a:r>
              <a:rPr lang="ja-JP" altLang="en-US" dirty="0" smtClean="0"/>
              <a:t>面談場所</a:t>
            </a:r>
            <a:endParaRPr lang="en-US" altLang="zh-TW" dirty="0" smtClean="0"/>
          </a:p>
          <a:p>
            <a:pPr lvl="1"/>
            <a:r>
              <a:rPr lang="zh-TW" altLang="en-US" dirty="0"/>
              <a:t>北風</a:t>
            </a:r>
            <a:r>
              <a:rPr lang="zh-TW" altLang="en-US" dirty="0" smtClean="0"/>
              <a:t>和久</a:t>
            </a:r>
            <a:r>
              <a:rPr lang="ja-JP" altLang="en-US" sz="1900" dirty="0" smtClean="0"/>
              <a:t>（７号館４階</a:t>
            </a:r>
            <a:r>
              <a:rPr lang="en-US" altLang="ja-JP" sz="1900" dirty="0" smtClean="0"/>
              <a:t>3402</a:t>
            </a:r>
            <a:r>
              <a:rPr lang="ja-JP" altLang="en-US" sz="1900" dirty="0" smtClean="0"/>
              <a:t>研究室、</a:t>
            </a:r>
            <a:r>
              <a:rPr lang="en-US" altLang="ja-JP" sz="1900" dirty="0" smtClean="0"/>
              <a:t>3424</a:t>
            </a:r>
            <a:r>
              <a:rPr lang="ja-JP" altLang="en-US" sz="1900" dirty="0" smtClean="0"/>
              <a:t>学生研究室）</a:t>
            </a:r>
            <a:endParaRPr lang="en-US" altLang="zh-TW" sz="1900" dirty="0" smtClean="0"/>
          </a:p>
          <a:p>
            <a:pPr lvl="2"/>
            <a:r>
              <a:rPr lang="ja-JP" altLang="ja-JP" dirty="0">
                <a:solidFill>
                  <a:schemeClr val="tx1"/>
                </a:solidFill>
              </a:rPr>
              <a:t>生物</a:t>
            </a:r>
            <a:r>
              <a:rPr lang="ja-JP" altLang="ja-JP" dirty="0" smtClean="0">
                <a:solidFill>
                  <a:schemeClr val="tx1"/>
                </a:solidFill>
              </a:rPr>
              <a:t>情報論</a:t>
            </a:r>
            <a:endParaRPr lang="en-US" altLang="zh-TW" dirty="0" smtClean="0"/>
          </a:p>
        </p:txBody>
      </p:sp>
    </p:spTree>
    <p:extLst>
      <p:ext uri="{BB962C8B-B14F-4D97-AF65-F5344CB8AC3E}">
        <p14:creationId xmlns:p14="http://schemas.microsoft.com/office/powerpoint/2010/main" val="3423227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地域</a:t>
            </a:r>
            <a:r>
              <a:rPr lang="ja-JP" altLang="en-US" dirty="0" smtClean="0"/>
              <a:t>活性化のための</a:t>
            </a:r>
            <a:r>
              <a:rPr lang="en-US" altLang="ja-JP" dirty="0" smtClean="0"/>
              <a:t/>
            </a:r>
            <a:br>
              <a:rPr lang="en-US" altLang="ja-JP" dirty="0" smtClean="0"/>
            </a:br>
            <a:r>
              <a:rPr lang="en-US" altLang="ja-JP" dirty="0" smtClean="0"/>
              <a:t>Web</a:t>
            </a:r>
            <a:r>
              <a:rPr lang="ja-JP" altLang="en-US" dirty="0" smtClean="0"/>
              <a:t>システム</a:t>
            </a:r>
            <a:r>
              <a:rPr lang="en-US" altLang="ja-JP" dirty="0" smtClean="0"/>
              <a:t/>
            </a:r>
            <a:br>
              <a:rPr lang="en-US" altLang="ja-JP" dirty="0" smtClean="0"/>
            </a:br>
            <a:endParaRPr lang="ja-JP" altLang="en-US" dirty="0"/>
          </a:p>
        </p:txBody>
      </p:sp>
      <p:sp>
        <p:nvSpPr>
          <p:cNvPr id="5" name="サブタイトル 4"/>
          <p:cNvSpPr>
            <a:spLocks noGrp="1"/>
          </p:cNvSpPr>
          <p:nvPr>
            <p:ph type="subTitle" idx="1"/>
          </p:nvPr>
        </p:nvSpPr>
        <p:spPr/>
        <p:txBody>
          <a:bodyPr anchor="b"/>
          <a:lstStyle/>
          <a:p>
            <a:r>
              <a:rPr lang="ja-JP" altLang="en-US" dirty="0"/>
              <a:t>河野義</a:t>
            </a:r>
            <a:r>
              <a:rPr lang="ja-JP" altLang="en-US" dirty="0" smtClean="0"/>
              <a:t>広［システム開発］</a:t>
            </a:r>
            <a:r>
              <a:rPr lang="en-US" altLang="ja-JP" dirty="0" smtClean="0"/>
              <a:t/>
            </a:r>
            <a:br>
              <a:rPr lang="en-US" altLang="ja-JP" dirty="0" smtClean="0"/>
            </a:br>
            <a:r>
              <a:rPr lang="ja-JP" altLang="en-US" dirty="0" smtClean="0"/>
              <a:t>原慶太郎［地球</a:t>
            </a:r>
            <a:r>
              <a:rPr lang="ja-JP" altLang="en-US" dirty="0"/>
              <a:t>・自然</a:t>
            </a:r>
            <a:r>
              <a:rPr lang="ja-JP" altLang="en-US" dirty="0" smtClean="0"/>
              <a:t>環境］</a:t>
            </a:r>
            <a:endParaRPr lang="en-US" altLang="ja-JP" dirty="0" smtClean="0"/>
          </a:p>
          <a:p>
            <a:r>
              <a:rPr kumimoji="1" lang="ja-JP" altLang="en-US" dirty="0" smtClean="0"/>
              <a:t>堂下浩</a:t>
            </a:r>
            <a:r>
              <a:rPr lang="ja-JP" altLang="en-US" dirty="0" smtClean="0"/>
              <a:t>［</a:t>
            </a:r>
            <a:r>
              <a:rPr lang="ja-JP" altLang="en-US" dirty="0"/>
              <a:t>会計</a:t>
            </a:r>
            <a:r>
              <a:rPr lang="ja-JP" altLang="en-US" dirty="0" smtClean="0"/>
              <a:t>・金融］</a:t>
            </a:r>
            <a:endParaRPr lang="en-US" altLang="ja-JP" dirty="0"/>
          </a:p>
          <a:p>
            <a:r>
              <a:rPr lang="ja-JP" altLang="en-US" dirty="0" smtClean="0"/>
              <a:t>池田幸代［起業・商品開発］</a:t>
            </a:r>
            <a:endParaRPr kumimoji="1" lang="en-US" altLang="ja-JP" dirty="0" smtClean="0"/>
          </a:p>
        </p:txBody>
      </p:sp>
    </p:spTree>
    <p:extLst>
      <p:ext uri="{BB962C8B-B14F-4D97-AF65-F5344CB8AC3E}">
        <p14:creationId xmlns:p14="http://schemas.microsoft.com/office/powerpoint/2010/main" val="751050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地域活性化のための</a:t>
            </a:r>
            <a:r>
              <a:rPr kumimoji="1" lang="en-US" altLang="ja-JP" dirty="0" smtClean="0"/>
              <a:t>Web</a:t>
            </a:r>
            <a:r>
              <a:rPr kumimoji="1" lang="ja-JP" altLang="en-US" dirty="0" smtClean="0"/>
              <a:t>システム</a:t>
            </a:r>
            <a:endParaRPr kumimoji="1" lang="ja-JP" altLang="en-US" dirty="0"/>
          </a:p>
        </p:txBody>
      </p:sp>
      <p:sp>
        <p:nvSpPr>
          <p:cNvPr id="3" name="コンテンツ プレースホルダー 2"/>
          <p:cNvSpPr>
            <a:spLocks noGrp="1"/>
          </p:cNvSpPr>
          <p:nvPr>
            <p:ph sz="quarter" idx="13"/>
          </p:nvPr>
        </p:nvSpPr>
        <p:spPr/>
        <p:txBody>
          <a:bodyPr>
            <a:normAutofit/>
          </a:bodyPr>
          <a:lstStyle/>
          <a:p>
            <a:r>
              <a:rPr kumimoji="1" lang="ja-JP" altLang="en-US" dirty="0" smtClean="0"/>
              <a:t>目的</a:t>
            </a:r>
            <a:endParaRPr kumimoji="1" lang="en-US" altLang="ja-JP" dirty="0" smtClean="0"/>
          </a:p>
          <a:p>
            <a:pPr lvl="1"/>
            <a:r>
              <a:rPr lang="en-US" altLang="ja-JP" dirty="0" smtClean="0"/>
              <a:t>IT</a:t>
            </a:r>
            <a:r>
              <a:rPr lang="ja-JP" altLang="en-US" dirty="0" smtClean="0"/>
              <a:t>を活用した</a:t>
            </a:r>
            <a:r>
              <a:rPr lang="ja-JP" altLang="en-US" dirty="0" smtClean="0">
                <a:solidFill>
                  <a:srgbClr val="FF0000"/>
                </a:solidFill>
              </a:rPr>
              <a:t>地域活性化</a:t>
            </a:r>
            <a:r>
              <a:rPr lang="ja-JP" altLang="en-US" dirty="0" smtClean="0"/>
              <a:t>とその要件を探る</a:t>
            </a:r>
            <a:endParaRPr lang="en-US" altLang="ja-JP" dirty="0" smtClean="0"/>
          </a:p>
          <a:p>
            <a:pPr lvl="2"/>
            <a:r>
              <a:rPr lang="ja-JP" altLang="en-US" b="1" dirty="0"/>
              <a:t>市民協働型</a:t>
            </a:r>
            <a:r>
              <a:rPr lang="ja-JP" altLang="en-US" dirty="0"/>
              <a:t>のまちづくりと</a:t>
            </a:r>
            <a:r>
              <a:rPr lang="ja-JP" altLang="en-US" b="1" dirty="0"/>
              <a:t>情報発信</a:t>
            </a:r>
            <a:r>
              <a:rPr lang="ja-JP" altLang="en-US" dirty="0"/>
              <a:t>が</a:t>
            </a:r>
            <a:r>
              <a:rPr lang="ja-JP" altLang="en-US" dirty="0" smtClean="0"/>
              <a:t>テーマ</a:t>
            </a:r>
            <a:endParaRPr lang="en-US" altLang="ja-JP" dirty="0" smtClean="0"/>
          </a:p>
          <a:p>
            <a:pPr lvl="2"/>
            <a:r>
              <a:rPr lang="ja-JP" altLang="en-US" dirty="0" smtClean="0"/>
              <a:t>対象</a:t>
            </a:r>
            <a:r>
              <a:rPr lang="ja-JP" altLang="en-US" smtClean="0"/>
              <a:t>地域</a:t>
            </a:r>
            <a:r>
              <a:rPr lang="ja-JP" altLang="en-US"/>
              <a:t>：</a:t>
            </a:r>
            <a:r>
              <a:rPr lang="ja-JP" altLang="en-US"/>
              <a:t>香取市</a:t>
            </a:r>
            <a:r>
              <a:rPr lang="ja-JP" altLang="en-US" smtClean="0"/>
              <a:t>佐原、千葉市</a:t>
            </a:r>
            <a:r>
              <a:rPr lang="ja-JP" altLang="en-US" smtClean="0"/>
              <a:t>花見川区</a:t>
            </a:r>
            <a:endParaRPr lang="ja-JP" altLang="en-US" dirty="0" smtClean="0"/>
          </a:p>
          <a:p>
            <a:pPr lvl="2"/>
            <a:endParaRPr kumimoji="1" lang="en-US" altLang="ja-JP" dirty="0" smtClean="0"/>
          </a:p>
          <a:p>
            <a:r>
              <a:rPr lang="ja-JP" altLang="en-US" dirty="0" smtClean="0"/>
              <a:t>方法</a:t>
            </a:r>
            <a:endParaRPr lang="en-US" altLang="ja-JP" dirty="0" smtClean="0"/>
          </a:p>
          <a:p>
            <a:pPr lvl="1"/>
            <a:r>
              <a:rPr lang="ja-JP" altLang="en-US" dirty="0" smtClean="0"/>
              <a:t>佐原ソーシャルライブラリの運用・開発</a:t>
            </a:r>
            <a:endParaRPr lang="en-US" altLang="ja-JP" dirty="0" smtClean="0"/>
          </a:p>
          <a:p>
            <a:pPr lvl="2"/>
            <a:r>
              <a:rPr lang="ja-JP" altLang="ja-JP" dirty="0" smtClean="0"/>
              <a:t>街</a:t>
            </a:r>
            <a:r>
              <a:rPr lang="ja-JP" altLang="ja-JP" dirty="0"/>
              <a:t>の情報を収集し、蓄積しながら成長して</a:t>
            </a:r>
            <a:r>
              <a:rPr lang="ja-JP" altLang="ja-JP" dirty="0" smtClean="0"/>
              <a:t>いく</a:t>
            </a:r>
            <a:r>
              <a:rPr lang="en-US" altLang="ja-JP" dirty="0" smtClean="0"/>
              <a:t>Web</a:t>
            </a:r>
            <a:r>
              <a:rPr lang="ja-JP" altLang="ja-JP" dirty="0" smtClean="0"/>
              <a:t>メディア</a:t>
            </a:r>
            <a:endParaRPr lang="en-US" altLang="ja-JP" dirty="0"/>
          </a:p>
          <a:p>
            <a:pPr lvl="2"/>
            <a:r>
              <a:rPr lang="ja-JP" altLang="en-US" dirty="0" smtClean="0"/>
              <a:t>地図情報システム：佐原ハンターズ、</a:t>
            </a:r>
            <a:r>
              <a:rPr lang="ja-JP" altLang="en-US" dirty="0" err="1" smtClean="0"/>
              <a:t>さわら</a:t>
            </a:r>
            <a:r>
              <a:rPr lang="ja-JP" altLang="en-US" dirty="0" smtClean="0"/>
              <a:t>飲み歩きマップ</a:t>
            </a:r>
            <a:endParaRPr lang="en-US" altLang="ja-JP" dirty="0" smtClean="0"/>
          </a:p>
          <a:p>
            <a:pPr lvl="2"/>
            <a:r>
              <a:rPr lang="ja-JP" altLang="en-US" dirty="0" smtClean="0"/>
              <a:t>佐原まちぐるみ博物館のレビューサイト</a:t>
            </a:r>
            <a:endParaRPr lang="en-US" altLang="ja-JP" dirty="0" smtClean="0"/>
          </a:p>
          <a:p>
            <a:pPr lvl="1"/>
            <a:r>
              <a:rPr lang="ja-JP" altLang="en-US" dirty="0" smtClean="0"/>
              <a:t>花見川どっと</a:t>
            </a:r>
            <a:r>
              <a:rPr lang="en-US" altLang="ja-JP" dirty="0" smtClean="0"/>
              <a:t>com</a:t>
            </a:r>
            <a:r>
              <a:rPr lang="ja-JP" altLang="en-US" dirty="0" smtClean="0"/>
              <a:t>！を起点としたイベント企画</a:t>
            </a:r>
            <a:endParaRPr lang="en-US" altLang="ja-JP" dirty="0" smtClean="0"/>
          </a:p>
          <a:p>
            <a:pPr lvl="2"/>
            <a:r>
              <a:rPr kumimoji="1" lang="ja-JP" altLang="en-US" dirty="0" smtClean="0"/>
              <a:t>幕張こどものまち、</a:t>
            </a:r>
            <a:r>
              <a:rPr kumimoji="1" lang="en-US" altLang="ja-JP" dirty="0" smtClean="0"/>
              <a:t>IT</a:t>
            </a:r>
            <a:r>
              <a:rPr kumimoji="1" lang="ja-JP" altLang="en-US" dirty="0" smtClean="0"/>
              <a:t>大学などのイベント企画</a:t>
            </a:r>
            <a:endParaRPr kumimoji="1" lang="en-US" altLang="ja-JP" dirty="0" smtClean="0"/>
          </a:p>
          <a:p>
            <a:pPr lvl="2"/>
            <a:r>
              <a:rPr lang="ja-JP" altLang="en-US" dirty="0" smtClean="0"/>
              <a:t>花見川子育てマップと地域情報</a:t>
            </a:r>
            <a:r>
              <a:rPr lang="en-US" altLang="ja-JP" dirty="0" smtClean="0"/>
              <a:t>Web</a:t>
            </a:r>
            <a:r>
              <a:rPr lang="ja-JP" altLang="en-US" dirty="0" smtClean="0"/>
              <a:t>メディアの開発</a:t>
            </a:r>
            <a:endParaRPr kumimoji="1" lang="en-US" altLang="ja-JP" dirty="0"/>
          </a:p>
          <a:p>
            <a:pPr lvl="2"/>
            <a:endParaRPr kumimoji="1" lang="en-US" altLang="ja-JP" dirty="0" smtClean="0"/>
          </a:p>
          <a:p>
            <a:pPr lvl="2"/>
            <a:endParaRPr kumimoji="1" lang="ja-JP" altLang="en-US" dirty="0"/>
          </a:p>
        </p:txBody>
      </p:sp>
    </p:spTree>
    <p:extLst>
      <p:ext uri="{BB962C8B-B14F-4D97-AF65-F5344CB8AC3E}">
        <p14:creationId xmlns:p14="http://schemas.microsoft.com/office/powerpoint/2010/main" val="3956414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佐原ソーシャルライブラリ</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smtClean="0"/>
              <a:t>佐原の街の情報を蓄積する</a:t>
            </a:r>
            <a:r>
              <a:rPr lang="en-US" altLang="ja-JP" dirty="0" smtClean="0"/>
              <a:t>Web</a:t>
            </a:r>
            <a:r>
              <a:rPr lang="ja-JP" altLang="en-US" dirty="0" smtClean="0"/>
              <a:t>メディア</a:t>
            </a:r>
            <a:endParaRPr kumimoji="1" lang="ja-JP" altLang="en-US" dirty="0"/>
          </a:p>
        </p:txBody>
      </p:sp>
      <p:pic>
        <p:nvPicPr>
          <p:cNvPr id="4" name="Picture 2" descr="http://i.gyazo.com/6fc1099bd371820547e5b8102c4a6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484784"/>
            <a:ext cx="8993707"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60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佐原ハンターズ</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a:t>山車の位置情報をみんなで共有するサイト</a:t>
            </a:r>
          </a:p>
          <a:p>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537124" cy="4709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630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さわら</a:t>
            </a:r>
            <a:r>
              <a:rPr kumimoji="1" lang="ja-JP" altLang="en-US" dirty="0" smtClean="0"/>
              <a:t>飲み歩きマップ</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a:t>出店や</a:t>
            </a:r>
            <a:r>
              <a:rPr lang="ja-JP" altLang="en-US" dirty="0" smtClean="0"/>
              <a:t>酒造などの飲みポイント</a:t>
            </a:r>
            <a:r>
              <a:rPr lang="ja-JP" altLang="en-US" dirty="0"/>
              <a:t>を</a:t>
            </a:r>
            <a:r>
              <a:rPr lang="ja-JP" altLang="en-US" dirty="0" smtClean="0"/>
              <a:t>地図表示</a:t>
            </a:r>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85107"/>
            <a:ext cx="6912768" cy="484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32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t>プログラミング学習支援システム開発</a:t>
            </a:r>
            <a:r>
              <a:rPr lang="en-US" altLang="ja-JP" sz="3200" dirty="0" smtClean="0"/>
              <a:t>Project</a:t>
            </a:r>
            <a:endParaRPr kumimoji="1" lang="ja-JP" altLang="en-US" sz="3200" dirty="0"/>
          </a:p>
        </p:txBody>
      </p:sp>
      <p:sp>
        <p:nvSpPr>
          <p:cNvPr id="3" name="コンテンツ プレースホルダー 2"/>
          <p:cNvSpPr>
            <a:spLocks noGrp="1"/>
          </p:cNvSpPr>
          <p:nvPr>
            <p:ph sz="quarter" idx="13"/>
          </p:nvPr>
        </p:nvSpPr>
        <p:spPr>
          <a:xfrm>
            <a:off x="179512" y="1052736"/>
            <a:ext cx="8640960" cy="4752528"/>
          </a:xfrm>
        </p:spPr>
        <p:txBody>
          <a:bodyPr>
            <a:normAutofit/>
          </a:bodyPr>
          <a:lstStyle/>
          <a:p>
            <a:pPr marL="639763" indent="-547688"/>
            <a:r>
              <a:rPr lang="ja-JP" altLang="en-US" dirty="0" smtClean="0"/>
              <a:t>特徴</a:t>
            </a:r>
            <a:endParaRPr lang="en-US" altLang="ja-JP" dirty="0" smtClean="0"/>
          </a:p>
          <a:p>
            <a:pPr marL="630238" lvl="1" indent="-274638" algn="just">
              <a:spcBef>
                <a:spcPts val="1200"/>
              </a:spcBef>
            </a:pPr>
            <a:r>
              <a:rPr lang="ja-JP" altLang="ja-JP" dirty="0" smtClean="0">
                <a:solidFill>
                  <a:schemeClr val="tx1"/>
                </a:solidFill>
              </a:rPr>
              <a:t>与えられた</a:t>
            </a:r>
            <a:r>
              <a:rPr lang="ja-JP" altLang="ja-JP" dirty="0">
                <a:solidFill>
                  <a:schemeClr val="tx1"/>
                </a:solidFill>
              </a:rPr>
              <a:t>問題を読み取り、段階的に詳細化して解決策を立案していくことで問題解決能力を身に付け</a:t>
            </a:r>
            <a:r>
              <a:rPr lang="ja-JP" altLang="en-US" dirty="0">
                <a:solidFill>
                  <a:schemeClr val="tx1"/>
                </a:solidFill>
              </a:rPr>
              <a:t>る</a:t>
            </a:r>
            <a:r>
              <a:rPr lang="ja-JP" altLang="en-US" dirty="0" smtClean="0">
                <a:solidFill>
                  <a:schemeClr val="tx1"/>
                </a:solidFill>
              </a:rPr>
              <a:t>。</a:t>
            </a:r>
            <a:endParaRPr lang="en-US" altLang="ja-JP" dirty="0" smtClean="0">
              <a:solidFill>
                <a:schemeClr val="tx1"/>
              </a:solidFill>
            </a:endParaRPr>
          </a:p>
          <a:p>
            <a:pPr marL="630238" lvl="1" indent="-274638" algn="just">
              <a:spcBef>
                <a:spcPts val="1200"/>
              </a:spcBef>
            </a:pPr>
            <a:r>
              <a:rPr lang="ja-JP" altLang="ja-JP" dirty="0">
                <a:solidFill>
                  <a:schemeClr val="tx1"/>
                </a:solidFill>
              </a:rPr>
              <a:t>立案した解決策をプログラミングによって検証していくことでプログラミング能力を身に付ける</a:t>
            </a:r>
            <a:r>
              <a:rPr lang="ja-JP" altLang="en-US" dirty="0" smtClean="0">
                <a:solidFill>
                  <a:schemeClr val="tx1"/>
                </a:solidFill>
              </a:rPr>
              <a:t>。</a:t>
            </a:r>
            <a:endParaRPr lang="en-US" altLang="ja-JP" dirty="0" smtClean="0">
              <a:solidFill>
                <a:schemeClr val="tx1"/>
              </a:solidFill>
            </a:endParaRPr>
          </a:p>
          <a:p>
            <a:pPr marL="630238" lvl="1" indent="-274638" algn="just">
              <a:spcBef>
                <a:spcPts val="1200"/>
              </a:spcBef>
            </a:pPr>
            <a:r>
              <a:rPr lang="ja-JP" altLang="ja-JP" dirty="0">
                <a:solidFill>
                  <a:schemeClr val="tx1"/>
                </a:solidFill>
              </a:rPr>
              <a:t>ゲーム感覚で演習課題に取り組むことが</a:t>
            </a:r>
            <a:r>
              <a:rPr lang="ja-JP" altLang="ja-JP" dirty="0" smtClean="0">
                <a:solidFill>
                  <a:schemeClr val="tx1"/>
                </a:solidFill>
              </a:rPr>
              <a:t>できる</a:t>
            </a:r>
            <a:r>
              <a:rPr lang="ja-JP" altLang="en-US" dirty="0" smtClean="0">
                <a:solidFill>
                  <a:schemeClr val="tx1"/>
                </a:solidFill>
              </a:rPr>
              <a:t>。</a:t>
            </a:r>
            <a:endParaRPr lang="en-US" altLang="ja-JP" dirty="0" smtClean="0">
              <a:solidFill>
                <a:schemeClr val="tx1"/>
              </a:solidFill>
            </a:endParaRPr>
          </a:p>
          <a:p>
            <a:pPr marL="630238" lvl="1" indent="-274638" algn="just">
              <a:spcBef>
                <a:spcPts val="1200"/>
              </a:spcBef>
            </a:pPr>
            <a:r>
              <a:rPr lang="ja-JP" altLang="ja-JP" dirty="0" smtClean="0">
                <a:solidFill>
                  <a:schemeClr val="tx1"/>
                </a:solidFill>
              </a:rPr>
              <a:t>教育現場で目標とする能力に合わせて演習課題を構成することができる</a:t>
            </a:r>
            <a:r>
              <a:rPr lang="ja-JP" altLang="en-US" dirty="0" smtClean="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1924506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花見川どっと</a:t>
            </a:r>
            <a:r>
              <a:rPr lang="en-US" altLang="ja-JP" dirty="0"/>
              <a:t>com</a:t>
            </a:r>
            <a:r>
              <a:rPr lang="ja-JP" altLang="en-US" dirty="0"/>
              <a:t>！</a:t>
            </a:r>
            <a:endParaRPr kumimoji="1" lang="ja-JP" altLang="en-US" dirty="0"/>
          </a:p>
        </p:txBody>
      </p:sp>
      <p:sp>
        <p:nvSpPr>
          <p:cNvPr id="3" name="コンテンツ プレースホルダー 2"/>
          <p:cNvSpPr>
            <a:spLocks noGrp="1"/>
          </p:cNvSpPr>
          <p:nvPr>
            <p:ph sz="quarter" idx="13"/>
          </p:nvPr>
        </p:nvSpPr>
        <p:spPr/>
        <p:txBody>
          <a:bodyPr/>
          <a:lstStyle/>
          <a:p>
            <a:r>
              <a:rPr lang="en-US" altLang="ja-JP" dirty="0"/>
              <a:t>Facebook</a:t>
            </a:r>
            <a:r>
              <a:rPr lang="ja-JP" altLang="en-US" dirty="0"/>
              <a:t>ページの運用とイベント企画</a:t>
            </a:r>
          </a:p>
          <a:p>
            <a:endParaRPr kumimoji="1" lang="ja-JP" altLang="en-US" dirty="0"/>
          </a:p>
        </p:txBody>
      </p:sp>
      <p:pic>
        <p:nvPicPr>
          <p:cNvPr id="4" name="Picture 2" descr="http://i.gyazo.com/902d7e8ab0b5114eb3eb11a441ee97a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79" y="1531280"/>
            <a:ext cx="8089066" cy="485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04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大学</a:t>
            </a:r>
            <a:endParaRPr kumimoji="1" lang="ja-JP" altLang="en-US" dirty="0"/>
          </a:p>
        </p:txBody>
      </p:sp>
      <p:sp>
        <p:nvSpPr>
          <p:cNvPr id="3" name="コンテンツ プレースホルダー 2"/>
          <p:cNvSpPr>
            <a:spLocks noGrp="1"/>
          </p:cNvSpPr>
          <p:nvPr>
            <p:ph sz="quarter" idx="13"/>
          </p:nvPr>
        </p:nvSpPr>
        <p:spPr/>
        <p:txBody>
          <a:bodyPr/>
          <a:lstStyle/>
          <a:p>
            <a:r>
              <a:rPr kumimoji="1" lang="en-US" altLang="ja-JP" dirty="0" smtClean="0"/>
              <a:t>IT</a:t>
            </a:r>
            <a:r>
              <a:rPr lang="en-US" altLang="ja-JP" dirty="0" smtClean="0"/>
              <a:t>×</a:t>
            </a:r>
            <a:r>
              <a:rPr lang="ja-JP" altLang="en-US" dirty="0" smtClean="0"/>
              <a:t>子ども</a:t>
            </a:r>
            <a:r>
              <a:rPr lang="en-US" altLang="ja-JP" dirty="0" smtClean="0"/>
              <a:t>×</a:t>
            </a:r>
            <a:r>
              <a:rPr lang="ja-JP" altLang="en-US" dirty="0" smtClean="0"/>
              <a:t>地域</a:t>
            </a:r>
            <a:endParaRPr lang="en-US" altLang="ja-JP" dirty="0" smtClean="0"/>
          </a:p>
          <a:p>
            <a:pPr lvl="1"/>
            <a:r>
              <a:rPr kumimoji="1" lang="ja-JP" altLang="en-US" dirty="0"/>
              <a:t>子ども</a:t>
            </a:r>
            <a:r>
              <a:rPr kumimoji="1" lang="ja-JP" altLang="en-US" dirty="0" smtClean="0"/>
              <a:t>達に</a:t>
            </a:r>
            <a:r>
              <a:rPr kumimoji="1" lang="en-US" altLang="ja-JP" dirty="0" smtClean="0"/>
              <a:t>IT</a:t>
            </a:r>
            <a:r>
              <a:rPr kumimoji="1" lang="ja-JP" altLang="en-US" dirty="0" smtClean="0"/>
              <a:t>を教える</a:t>
            </a:r>
            <a:endParaRPr lang="en-US" altLang="ja-JP" dirty="0" smtClean="0"/>
          </a:p>
          <a:p>
            <a:pPr lvl="1"/>
            <a:r>
              <a:rPr lang="ja-JP" altLang="en-US" dirty="0" smtClean="0"/>
              <a:t>お母さん達の課題を探る</a:t>
            </a:r>
            <a:endParaRPr lang="en-US" altLang="ja-JP" dirty="0" smtClean="0"/>
          </a:p>
          <a:p>
            <a:pPr lvl="1"/>
            <a:r>
              <a:rPr kumimoji="1" lang="ja-JP" altLang="en-US" dirty="0" smtClean="0"/>
              <a:t>地域との交流のきっかけ</a:t>
            </a:r>
            <a:endParaRPr kumimoji="1" lang="en-US" altLang="ja-JP" dirty="0" smtClean="0"/>
          </a:p>
          <a:p>
            <a:pPr lvl="1"/>
            <a:r>
              <a:rPr kumimoji="1" lang="ja-JP" altLang="en-US" dirty="0" smtClean="0"/>
              <a:t>開発システムの運用試験</a:t>
            </a:r>
            <a:endParaRPr kumimoji="1" lang="ja-JP" altLang="en-US" dirty="0"/>
          </a:p>
        </p:txBody>
      </p:sp>
      <p:pic>
        <p:nvPicPr>
          <p:cNvPr id="1026" name="Picture 2" descr="C:\Users\yoshi\Desktop\東京情報大学\プロジェクト研究\プロジェクトちば\2015年\IT大学.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459" y="747464"/>
            <a:ext cx="4168045" cy="584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18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学びの目的</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地域目線での情報発信</a:t>
            </a:r>
            <a:endParaRPr kumimoji="1" lang="en-US" altLang="ja-JP" dirty="0" smtClean="0"/>
          </a:p>
          <a:p>
            <a:pPr lvl="1"/>
            <a:r>
              <a:rPr lang="ja-JP" altLang="en-US" dirty="0" smtClean="0"/>
              <a:t>地域に溶け込み人脈作り</a:t>
            </a:r>
            <a:endParaRPr kumimoji="1" lang="en-US" altLang="ja-JP" dirty="0" smtClean="0"/>
          </a:p>
          <a:p>
            <a:pPr lvl="1"/>
            <a:r>
              <a:rPr lang="ja-JP" altLang="en-US" dirty="0" smtClean="0"/>
              <a:t>地域での情報発信のスキル向上</a:t>
            </a:r>
            <a:endParaRPr lang="en-US" altLang="ja-JP" dirty="0" smtClean="0"/>
          </a:p>
          <a:p>
            <a:pPr lvl="2"/>
            <a:endParaRPr lang="en-US" altLang="ja-JP" dirty="0"/>
          </a:p>
          <a:p>
            <a:r>
              <a:rPr kumimoji="1" lang="ja-JP" altLang="en-US" dirty="0" smtClean="0"/>
              <a:t>グループでの開発・運用</a:t>
            </a:r>
            <a:endParaRPr kumimoji="1" lang="en-US" altLang="ja-JP" dirty="0" smtClean="0"/>
          </a:p>
          <a:p>
            <a:pPr lvl="1"/>
            <a:r>
              <a:rPr lang="ja-JP" altLang="en-US" dirty="0" smtClean="0"/>
              <a:t>ハッカソンでの開発スキル向上</a:t>
            </a:r>
            <a:endParaRPr lang="en-US" altLang="ja-JP" dirty="0" smtClean="0"/>
          </a:p>
          <a:p>
            <a:pPr lvl="1"/>
            <a:r>
              <a:rPr kumimoji="1" lang="ja-JP" altLang="en-US" dirty="0" smtClean="0"/>
              <a:t>運用支援による地域での関係構築力向上</a:t>
            </a:r>
            <a:endParaRPr kumimoji="1" lang="en-US" altLang="ja-JP" dirty="0" smtClean="0"/>
          </a:p>
          <a:p>
            <a:pPr lvl="2"/>
            <a:endParaRPr lang="en-US" altLang="ja-JP" dirty="0"/>
          </a:p>
          <a:p>
            <a:r>
              <a:rPr lang="ja-JP" altLang="en-US" dirty="0" smtClean="0"/>
              <a:t>手離れのよい仕事</a:t>
            </a:r>
            <a:endParaRPr kumimoji="1" lang="en-US" altLang="ja-JP" dirty="0" smtClean="0"/>
          </a:p>
          <a:p>
            <a:pPr lvl="1"/>
            <a:r>
              <a:rPr lang="ja-JP" altLang="en-US" dirty="0"/>
              <a:t>自分</a:t>
            </a:r>
            <a:r>
              <a:rPr lang="ja-JP" altLang="en-US" dirty="0" smtClean="0"/>
              <a:t>の手から離すことの大切さ</a:t>
            </a:r>
            <a:endParaRPr lang="en-US" altLang="ja-JP" dirty="0" smtClean="0"/>
          </a:p>
          <a:p>
            <a:pPr lvl="1"/>
            <a:r>
              <a:rPr lang="ja-JP" altLang="en-US" dirty="0"/>
              <a:t>地域</a:t>
            </a:r>
            <a:r>
              <a:rPr kumimoji="1" lang="ja-JP" altLang="en-US" dirty="0" smtClean="0"/>
              <a:t>の人達が自分達で情報発信できること</a:t>
            </a:r>
            <a:endParaRPr kumimoji="1" lang="en-US" altLang="ja-JP" dirty="0" smtClean="0"/>
          </a:p>
        </p:txBody>
      </p:sp>
    </p:spTree>
    <p:extLst>
      <p:ext uri="{BB962C8B-B14F-4D97-AF65-F5344CB8AC3E}">
        <p14:creationId xmlns:p14="http://schemas.microsoft.com/office/powerpoint/2010/main" val="3360794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面談案内</a:t>
            </a:r>
            <a:endParaRPr kumimoji="1" lang="ja-JP" altLang="en-US" dirty="0"/>
          </a:p>
        </p:txBody>
      </p:sp>
      <p:sp>
        <p:nvSpPr>
          <p:cNvPr id="3" name="コンテンツ プレースホルダー 2"/>
          <p:cNvSpPr>
            <a:spLocks noGrp="1"/>
          </p:cNvSpPr>
          <p:nvPr>
            <p:ph sz="quarter" idx="13"/>
          </p:nvPr>
        </p:nvSpPr>
        <p:spPr/>
        <p:txBody>
          <a:bodyPr>
            <a:normAutofit fontScale="85000" lnSpcReduction="20000"/>
          </a:bodyPr>
          <a:lstStyle/>
          <a:p>
            <a:r>
              <a:rPr lang="ja-JP" altLang="en-US" dirty="0" smtClean="0"/>
              <a:t>面談方法</a:t>
            </a:r>
            <a:endParaRPr lang="en-US" altLang="ja-JP" dirty="0" smtClean="0"/>
          </a:p>
          <a:p>
            <a:pPr lvl="1"/>
            <a:r>
              <a:rPr lang="ja-JP" altLang="en-US" dirty="0" smtClean="0"/>
              <a:t>配属を希望するゼミの面談を必ず受けること</a:t>
            </a:r>
            <a:endParaRPr lang="en-US" altLang="ja-JP" dirty="0" smtClean="0"/>
          </a:p>
          <a:p>
            <a:pPr lvl="1"/>
            <a:r>
              <a:rPr lang="ja-JP" altLang="en-US" dirty="0" smtClean="0"/>
              <a:t>プロジェクトとりまとめの河野の面談を必ず受けること</a:t>
            </a:r>
            <a:endParaRPr lang="en-US" altLang="ja-JP" dirty="0" smtClean="0"/>
          </a:p>
          <a:p>
            <a:pPr lvl="1"/>
            <a:r>
              <a:rPr lang="ja-JP" altLang="en-US" dirty="0" smtClean="0"/>
              <a:t>運用中の</a:t>
            </a:r>
            <a:r>
              <a:rPr lang="en-US" altLang="ja-JP" dirty="0" smtClean="0"/>
              <a:t>Web</a:t>
            </a:r>
            <a:r>
              <a:rPr lang="ja-JP" altLang="en-US" dirty="0" smtClean="0"/>
              <a:t>サイトを見ておくこと</a:t>
            </a:r>
            <a:endParaRPr lang="en-US" altLang="ja-JP" dirty="0" smtClean="0"/>
          </a:p>
          <a:p>
            <a:pPr lvl="2"/>
            <a:r>
              <a:rPr lang="ja-JP" altLang="en-US" dirty="0" smtClean="0"/>
              <a:t>佐原ソーシャルライブラリ：</a:t>
            </a:r>
            <a:r>
              <a:rPr lang="en-US" altLang="ja-JP" dirty="0" smtClean="0">
                <a:hlinkClick r:id="rId2"/>
              </a:rPr>
              <a:t>http://</a:t>
            </a:r>
            <a:r>
              <a:rPr lang="en-US" altLang="ja-JP" dirty="0" err="1" smtClean="0">
                <a:hlinkClick r:id="rId2"/>
              </a:rPr>
              <a:t>sawara-social.tuis.ac.jp</a:t>
            </a:r>
            <a:r>
              <a:rPr lang="en-US" altLang="ja-JP" dirty="0" smtClean="0">
                <a:hlinkClick r:id="rId2"/>
              </a:rPr>
              <a:t>/</a:t>
            </a:r>
            <a:endParaRPr lang="en-US" altLang="ja-JP" dirty="0" smtClean="0"/>
          </a:p>
          <a:p>
            <a:pPr lvl="3"/>
            <a:r>
              <a:rPr lang="en-US" altLang="ja-JP" dirty="0" smtClean="0"/>
              <a:t>※</a:t>
            </a:r>
            <a:r>
              <a:rPr lang="ja-JP" altLang="en-US" dirty="0" smtClean="0"/>
              <a:t>現在メンテナンス中のため、学内からのみアクセス可</a:t>
            </a:r>
            <a:endParaRPr lang="en-US" altLang="ja-JP" dirty="0"/>
          </a:p>
          <a:p>
            <a:pPr lvl="2"/>
            <a:r>
              <a:rPr lang="ja-JP" altLang="en-US" dirty="0" smtClean="0"/>
              <a:t>花見川どっと</a:t>
            </a:r>
            <a:r>
              <a:rPr lang="en-US" altLang="ja-JP" dirty="0" smtClean="0"/>
              <a:t>com</a:t>
            </a:r>
            <a:r>
              <a:rPr lang="ja-JP" altLang="en-US" dirty="0" smtClean="0"/>
              <a:t>！：</a:t>
            </a:r>
            <a:r>
              <a:rPr lang="en-US" altLang="ja-JP" dirty="0">
                <a:hlinkClick r:id="rId3"/>
              </a:rPr>
              <a:t>https://</a:t>
            </a:r>
            <a:r>
              <a:rPr lang="en-US" altLang="ja-JP" dirty="0" err="1">
                <a:hlinkClick r:id="rId3"/>
              </a:rPr>
              <a:t>www.facebook.com</a:t>
            </a:r>
            <a:r>
              <a:rPr lang="en-US" altLang="ja-JP" dirty="0">
                <a:hlinkClick r:id="rId3"/>
              </a:rPr>
              <a:t>/</a:t>
            </a:r>
            <a:r>
              <a:rPr lang="en-US" altLang="ja-JP" dirty="0" err="1">
                <a:hlinkClick r:id="rId3"/>
              </a:rPr>
              <a:t>hanamigawacom</a:t>
            </a:r>
            <a:r>
              <a:rPr lang="en-US" altLang="ja-JP" dirty="0" smtClean="0">
                <a:hlinkClick r:id="rId3"/>
              </a:rPr>
              <a:t>/</a:t>
            </a:r>
            <a:endParaRPr lang="en-US" altLang="ja-JP" dirty="0" smtClean="0"/>
          </a:p>
          <a:p>
            <a:pPr lvl="1"/>
            <a:endParaRPr lang="en-US" altLang="ja-JP" dirty="0" smtClean="0"/>
          </a:p>
          <a:p>
            <a:r>
              <a:rPr lang="ja-JP" altLang="en-US" dirty="0" smtClean="0"/>
              <a:t>面談スケジュール</a:t>
            </a:r>
            <a:endParaRPr lang="en-US" altLang="ja-JP" dirty="0" smtClean="0"/>
          </a:p>
          <a:p>
            <a:pPr lvl="1"/>
            <a:r>
              <a:rPr lang="ja-JP" altLang="en-US" dirty="0" smtClean="0"/>
              <a:t>河野ゼミ </a:t>
            </a:r>
            <a:r>
              <a:rPr lang="en-US" altLang="ja-JP" dirty="0" smtClean="0"/>
              <a:t>Web</a:t>
            </a:r>
            <a:r>
              <a:rPr lang="ja-JP" altLang="en-US" dirty="0" smtClean="0"/>
              <a:t>サイトを参照すること</a:t>
            </a:r>
            <a:endParaRPr lang="en-US" altLang="ja-JP" dirty="0" smtClean="0"/>
          </a:p>
          <a:p>
            <a:pPr lvl="2"/>
            <a:r>
              <a:rPr lang="en-US" altLang="ja-JP" dirty="0" smtClean="0"/>
              <a:t>URL</a:t>
            </a:r>
            <a:r>
              <a:rPr lang="ja-JP" altLang="en-US" dirty="0" smtClean="0"/>
              <a:t>：</a:t>
            </a:r>
            <a:r>
              <a:rPr lang="en-US" altLang="ja-JP" dirty="0" smtClean="0">
                <a:hlinkClick r:id="rId4"/>
              </a:rPr>
              <a:t>http</a:t>
            </a:r>
            <a:r>
              <a:rPr lang="en-US" altLang="ja-JP" dirty="0">
                <a:hlinkClick r:id="rId4"/>
              </a:rPr>
              <a:t>://</a:t>
            </a:r>
            <a:r>
              <a:rPr lang="en-US" altLang="ja-JP" dirty="0" err="1" smtClean="0">
                <a:hlinkClick r:id="rId4"/>
              </a:rPr>
              <a:t>kawano-lab.tuis.ac.jp</a:t>
            </a:r>
            <a:r>
              <a:rPr lang="en-US" altLang="ja-JP" dirty="0" smtClean="0">
                <a:hlinkClick r:id="rId4"/>
              </a:rPr>
              <a:t>/</a:t>
            </a:r>
            <a:endParaRPr lang="en-US" altLang="ja-JP" dirty="0"/>
          </a:p>
          <a:p>
            <a:pPr lvl="3"/>
            <a:r>
              <a:rPr lang="en-US" altLang="ja-JP" dirty="0"/>
              <a:t>※</a:t>
            </a:r>
            <a:r>
              <a:rPr lang="ja-JP" altLang="en-US" dirty="0"/>
              <a:t>現在メンテナンス中のため、学内からのみアクセス可</a:t>
            </a:r>
            <a:endParaRPr lang="en-US" altLang="ja-JP" dirty="0"/>
          </a:p>
          <a:p>
            <a:pPr lvl="3"/>
            <a:endParaRPr lang="en-US" altLang="ja-JP" dirty="0" smtClean="0"/>
          </a:p>
          <a:p>
            <a:r>
              <a:rPr lang="ja-JP" altLang="en-US" dirty="0" smtClean="0"/>
              <a:t>面談場所</a:t>
            </a:r>
            <a:endParaRPr lang="en-US" altLang="zh-TW" dirty="0" smtClean="0"/>
          </a:p>
          <a:p>
            <a:pPr lvl="1"/>
            <a:r>
              <a:rPr lang="ja-JP" altLang="en-US" dirty="0" smtClean="0"/>
              <a:t>河野</a:t>
            </a:r>
            <a:r>
              <a:rPr lang="ja-JP" altLang="en-US" dirty="0"/>
              <a:t>義広</a:t>
            </a:r>
            <a:r>
              <a:rPr lang="ja-JP" altLang="en-US" sz="1900" dirty="0" smtClean="0"/>
              <a:t>（７号館</a:t>
            </a:r>
            <a:r>
              <a:rPr lang="en-US" altLang="ja-JP" sz="1900" dirty="0"/>
              <a:t>3</a:t>
            </a:r>
            <a:r>
              <a:rPr lang="ja-JP" altLang="en-US" sz="1900" dirty="0" smtClean="0"/>
              <a:t>階 </a:t>
            </a:r>
            <a:r>
              <a:rPr lang="en-US" altLang="ja-JP" sz="1900" dirty="0" smtClean="0"/>
              <a:t>3301</a:t>
            </a:r>
            <a:r>
              <a:rPr lang="ja-JP" altLang="en-US" sz="1900" dirty="0" smtClean="0"/>
              <a:t>研究室、</a:t>
            </a:r>
            <a:r>
              <a:rPr lang="en-US" altLang="ja-JP" sz="1900" dirty="0" smtClean="0"/>
              <a:t>3321</a:t>
            </a:r>
            <a:r>
              <a:rPr lang="ja-JP" altLang="en-US" sz="1900" dirty="0" smtClean="0"/>
              <a:t>学生</a:t>
            </a:r>
            <a:r>
              <a:rPr lang="ja-JP" altLang="en-US" sz="1900" dirty="0"/>
              <a:t>研究室</a:t>
            </a:r>
            <a:r>
              <a:rPr lang="ja-JP" altLang="en-US" sz="1900" dirty="0" smtClean="0"/>
              <a:t>）</a:t>
            </a:r>
            <a:r>
              <a:rPr lang="en-US" altLang="ja-JP" sz="1900" dirty="0"/>
              <a:t> </a:t>
            </a:r>
            <a:r>
              <a:rPr lang="en-US" altLang="ja-JP" sz="1900" dirty="0" smtClean="0"/>
              <a:t>※</a:t>
            </a:r>
            <a:r>
              <a:rPr lang="ja-JP" altLang="en-US" sz="1900" dirty="0"/>
              <a:t>ゼミ生による</a:t>
            </a:r>
            <a:r>
              <a:rPr lang="ja-JP" altLang="en-US" sz="1900" dirty="0" smtClean="0"/>
              <a:t>面談可</a:t>
            </a:r>
            <a:endParaRPr lang="en-US" altLang="zh-TW" sz="1900" dirty="0" smtClean="0"/>
          </a:p>
          <a:p>
            <a:pPr lvl="2"/>
            <a:r>
              <a:rPr lang="en-US" altLang="ja-JP" dirty="0" smtClean="0"/>
              <a:t>Web</a:t>
            </a:r>
            <a:r>
              <a:rPr lang="ja-JP" altLang="en-US" dirty="0" smtClean="0"/>
              <a:t>システム開発、ソーシャルメディア、社会情報学</a:t>
            </a:r>
            <a:endParaRPr lang="en-US" altLang="zh-TW" dirty="0" smtClean="0"/>
          </a:p>
        </p:txBody>
      </p:sp>
    </p:spTree>
    <p:extLst>
      <p:ext uri="{BB962C8B-B14F-4D97-AF65-F5344CB8AC3E}">
        <p14:creationId xmlns:p14="http://schemas.microsoft.com/office/powerpoint/2010/main" val="1637543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なりたい</a:t>
            </a:r>
            <a:r>
              <a:rPr lang="ja-JP" altLang="en-US" dirty="0" smtClean="0"/>
              <a:t>自分でつながる</a:t>
            </a:r>
            <a:r>
              <a:rPr lang="en-US" altLang="ja-JP" dirty="0" smtClean="0"/>
              <a:t/>
            </a:r>
            <a:br>
              <a:rPr lang="en-US" altLang="ja-JP" dirty="0" smtClean="0"/>
            </a:br>
            <a:r>
              <a:rPr lang="ja-JP" altLang="en-US" dirty="0" smtClean="0"/>
              <a:t>ソーシャルメディア開発</a:t>
            </a:r>
            <a:endParaRPr lang="ja-JP" altLang="en-US" dirty="0"/>
          </a:p>
        </p:txBody>
      </p:sp>
      <p:sp>
        <p:nvSpPr>
          <p:cNvPr id="5" name="サブタイトル 4"/>
          <p:cNvSpPr>
            <a:spLocks noGrp="1"/>
          </p:cNvSpPr>
          <p:nvPr>
            <p:ph type="subTitle" idx="1"/>
          </p:nvPr>
        </p:nvSpPr>
        <p:spPr/>
        <p:txBody>
          <a:bodyPr anchor="b"/>
          <a:lstStyle/>
          <a:p>
            <a:r>
              <a:rPr lang="ja-JP" altLang="en-US" dirty="0"/>
              <a:t>河野義</a:t>
            </a:r>
            <a:r>
              <a:rPr lang="ja-JP" altLang="en-US" dirty="0" smtClean="0"/>
              <a:t>広［システム開発］</a:t>
            </a:r>
            <a:endParaRPr lang="en-US" altLang="ja-JP" dirty="0" smtClean="0"/>
          </a:p>
          <a:p>
            <a:r>
              <a:rPr lang="ja-JP" altLang="en-US" dirty="0" smtClean="0"/>
              <a:t>山口豊［心理</a:t>
            </a:r>
            <a:r>
              <a:rPr lang="ja-JP" altLang="en-US" dirty="0"/>
              <a:t>・</a:t>
            </a:r>
            <a:r>
              <a:rPr lang="ja-JP" altLang="en-US" dirty="0" smtClean="0"/>
              <a:t>教育］</a:t>
            </a:r>
            <a:endParaRPr lang="ja-JP" altLang="en-US" dirty="0"/>
          </a:p>
        </p:txBody>
      </p:sp>
    </p:spTree>
    <p:extLst>
      <p:ext uri="{BB962C8B-B14F-4D97-AF65-F5344CB8AC3E}">
        <p14:creationId xmlns:p14="http://schemas.microsoft.com/office/powerpoint/2010/main" val="1732522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時間管理のマトリックス</a:t>
            </a:r>
            <a:endParaRPr kumimoji="1" lang="ja-JP" altLang="en-US" dirty="0"/>
          </a:p>
        </p:txBody>
      </p:sp>
      <p:sp>
        <p:nvSpPr>
          <p:cNvPr id="3" name="コンテンツ プレースホルダー 2"/>
          <p:cNvSpPr>
            <a:spLocks noGrp="1"/>
          </p:cNvSpPr>
          <p:nvPr>
            <p:ph sz="quarter" idx="13"/>
          </p:nvPr>
        </p:nvSpPr>
        <p:spPr/>
        <p:txBody>
          <a:bodyPr/>
          <a:lstStyle/>
          <a:p>
            <a:endParaRPr kumimoji="1" lang="ja-JP" altLang="en-US"/>
          </a:p>
        </p:txBody>
      </p:sp>
      <p:pic>
        <p:nvPicPr>
          <p:cNvPr id="4" name="Picture 2" descr="C:\Users\takaomi630\Dropbox\zik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98" y="1124744"/>
            <a:ext cx="7634955" cy="547260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p:cNvCxnSpPr/>
          <p:nvPr/>
        </p:nvCxnSpPr>
        <p:spPr bwMode="auto">
          <a:xfrm flipH="1">
            <a:off x="4860033" y="1124744"/>
            <a:ext cx="33957" cy="5472608"/>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線コネクタ 7"/>
          <p:cNvCxnSpPr/>
          <p:nvPr/>
        </p:nvCxnSpPr>
        <p:spPr bwMode="auto">
          <a:xfrm flipH="1">
            <a:off x="711898" y="4293096"/>
            <a:ext cx="8432102"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正方形/長方形 8"/>
          <p:cNvSpPr/>
          <p:nvPr/>
        </p:nvSpPr>
        <p:spPr bwMode="auto">
          <a:xfrm>
            <a:off x="4946858" y="1816100"/>
            <a:ext cx="3454152" cy="2476996"/>
          </a:xfrm>
          <a:prstGeom prst="rect">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endParaRPr>
          </a:p>
        </p:txBody>
      </p:sp>
    </p:spTree>
    <p:extLst>
      <p:ext uri="{BB962C8B-B14F-4D97-AF65-F5344CB8AC3E}">
        <p14:creationId xmlns:p14="http://schemas.microsoft.com/office/powerpoint/2010/main" val="42138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重要事項を優先するイメージ図</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a:t>第二領域の活動</a:t>
            </a:r>
          </a:p>
          <a:p>
            <a:pPr lvl="1"/>
            <a:r>
              <a:rPr lang="ja-JP" altLang="en-US" dirty="0"/>
              <a:t>大きく時間を取る活動 ＝ 大きな石</a:t>
            </a:r>
          </a:p>
          <a:p>
            <a:r>
              <a:rPr lang="ja-JP" altLang="en-US" dirty="0"/>
              <a:t>第三、第四の領域の活動</a:t>
            </a:r>
          </a:p>
          <a:p>
            <a:pPr lvl="1"/>
            <a:r>
              <a:rPr lang="ja-JP" altLang="en-US" dirty="0"/>
              <a:t>細々とした重要ではない</a:t>
            </a:r>
            <a:r>
              <a:rPr lang="ja-JP" altLang="en-US" dirty="0" smtClean="0"/>
              <a:t>活動 ＝ </a:t>
            </a:r>
            <a:r>
              <a:rPr lang="ja-JP" altLang="en-US" dirty="0"/>
              <a:t>砂や砂利</a:t>
            </a:r>
          </a:p>
          <a:p>
            <a:endParaRPr kumimoji="1" lang="ja-JP" altLang="en-US" dirty="0"/>
          </a:p>
        </p:txBody>
      </p:sp>
      <p:pic>
        <p:nvPicPr>
          <p:cNvPr id="4" name="コンテンツ プレースホルダ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600" y="3335082"/>
            <a:ext cx="3323223" cy="2926201"/>
          </a:xfrm>
          <a:prstGeom prst="rect">
            <a:avLst/>
          </a:prstGeom>
        </p:spPr>
      </p:pic>
      <p:sp>
        <p:nvSpPr>
          <p:cNvPr id="5" name="テキスト ボックス 4"/>
          <p:cNvSpPr txBox="1"/>
          <p:nvPr/>
        </p:nvSpPr>
        <p:spPr>
          <a:xfrm>
            <a:off x="5484035" y="6258798"/>
            <a:ext cx="3408445" cy="338554"/>
          </a:xfrm>
          <a:prstGeom prst="rect">
            <a:avLst/>
          </a:prstGeom>
          <a:noFill/>
        </p:spPr>
        <p:txBody>
          <a:bodyPr wrap="square" rtlCol="0">
            <a:spAutoFit/>
          </a:bodyPr>
          <a:lstStyle/>
          <a:p>
            <a:pPr algn="ctr"/>
            <a:r>
              <a:rPr lang="ja-JP" altLang="en-US" sz="1600" dirty="0" smtClean="0">
                <a:latin typeface="+mn-ea"/>
                <a:ea typeface="+mn-ea"/>
                <a:cs typeface="Segoe UI" panose="020B0502040204020203" pitchFamily="34" charset="0"/>
              </a:rPr>
              <a:t>図．</a:t>
            </a:r>
            <a:r>
              <a:rPr lang="ja-JP" altLang="en-US" sz="1600" dirty="0" smtClean="0">
                <a:latin typeface="+mn-ea"/>
                <a:ea typeface="+mn-ea"/>
              </a:rPr>
              <a:t>大きな石と砂利のイメージ</a:t>
            </a:r>
            <a:endParaRPr lang="en-US" altLang="ja-JP" sz="1600" dirty="0">
              <a:latin typeface="+mn-ea"/>
              <a:ea typeface="+mn-ea"/>
            </a:endParaRPr>
          </a:p>
        </p:txBody>
      </p:sp>
    </p:spTree>
    <p:extLst>
      <p:ext uri="{BB962C8B-B14F-4D97-AF65-F5344CB8AC3E}">
        <p14:creationId xmlns:p14="http://schemas.microsoft.com/office/powerpoint/2010/main" val="3880334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なりたい自分でつながるソーシャルメディア開発</a:t>
            </a:r>
            <a:endParaRPr kumimoji="1" lang="ja-JP" altLang="en-US" sz="2800" dirty="0"/>
          </a:p>
        </p:txBody>
      </p:sp>
      <p:sp>
        <p:nvSpPr>
          <p:cNvPr id="3" name="コンテンツ プレースホルダー 2"/>
          <p:cNvSpPr>
            <a:spLocks noGrp="1"/>
          </p:cNvSpPr>
          <p:nvPr>
            <p:ph sz="quarter" idx="13"/>
          </p:nvPr>
        </p:nvSpPr>
        <p:spPr/>
        <p:txBody>
          <a:bodyPr/>
          <a:lstStyle/>
          <a:p>
            <a:r>
              <a:rPr lang="ja-JP" altLang="en-US" dirty="0" smtClean="0"/>
              <a:t>目的</a:t>
            </a:r>
            <a:endParaRPr lang="en-US" altLang="ja-JP" dirty="0" smtClean="0"/>
          </a:p>
          <a:p>
            <a:pPr lvl="1"/>
            <a:r>
              <a:rPr lang="ja-JP" altLang="en-US" dirty="0" smtClean="0"/>
              <a:t>学生</a:t>
            </a:r>
            <a:r>
              <a:rPr lang="ja-JP" altLang="en-US" dirty="0"/>
              <a:t>が主体的に行動し</a:t>
            </a:r>
            <a:r>
              <a:rPr lang="ja-JP" altLang="en-US" dirty="0">
                <a:solidFill>
                  <a:srgbClr val="FF0000"/>
                </a:solidFill>
              </a:rPr>
              <a:t>自己実現</a:t>
            </a:r>
            <a:r>
              <a:rPr lang="ja-JP" altLang="en-US" dirty="0"/>
              <a:t>を果たす</a:t>
            </a:r>
            <a:r>
              <a:rPr lang="ja-JP" altLang="en-US" dirty="0" smtClean="0"/>
              <a:t>こと</a:t>
            </a:r>
            <a:endParaRPr lang="en-US" altLang="ja-JP" dirty="0" smtClean="0"/>
          </a:p>
          <a:p>
            <a:pPr lvl="1"/>
            <a:endParaRPr lang="en-US" altLang="ja-JP" dirty="0"/>
          </a:p>
          <a:p>
            <a:r>
              <a:rPr lang="ja-JP" altLang="en-US" dirty="0" smtClean="0"/>
              <a:t>方法</a:t>
            </a:r>
            <a:endParaRPr lang="en-US" altLang="ja-JP" dirty="0" smtClean="0"/>
          </a:p>
          <a:p>
            <a:pPr lvl="1"/>
            <a:r>
              <a:rPr lang="ja-JP" altLang="en-US" dirty="0" smtClean="0"/>
              <a:t>自己</a:t>
            </a:r>
            <a:r>
              <a:rPr lang="ja-JP" altLang="en-US" dirty="0"/>
              <a:t>実現支援システムの開発</a:t>
            </a:r>
            <a:endParaRPr lang="en-US" altLang="ja-JP" dirty="0" smtClean="0"/>
          </a:p>
          <a:p>
            <a:pPr lvl="2"/>
            <a:r>
              <a:rPr lang="en-US" altLang="ja-JP" dirty="0" smtClean="0"/>
              <a:t>『</a:t>
            </a:r>
            <a:r>
              <a:rPr lang="en-US" altLang="ja-JP" b="1" dirty="0" smtClean="0">
                <a:solidFill>
                  <a:srgbClr val="FF0000"/>
                </a:solidFill>
              </a:rPr>
              <a:t>7</a:t>
            </a:r>
            <a:r>
              <a:rPr lang="ja-JP" altLang="en-US" b="1" dirty="0" err="1" smtClean="0">
                <a:solidFill>
                  <a:srgbClr val="FF0000"/>
                </a:solidFill>
              </a:rPr>
              <a:t>つの</a:t>
            </a:r>
            <a:r>
              <a:rPr lang="ja-JP" altLang="en-US" b="1" dirty="0" smtClean="0">
                <a:solidFill>
                  <a:srgbClr val="FF0000"/>
                </a:solidFill>
              </a:rPr>
              <a:t>習慣</a:t>
            </a:r>
            <a:r>
              <a:rPr lang="en-US" altLang="ja-JP" dirty="0" smtClean="0"/>
              <a:t>』</a:t>
            </a:r>
            <a:r>
              <a:rPr lang="ja-JP" altLang="en-US" dirty="0" smtClean="0"/>
              <a:t>に基づくシステム</a:t>
            </a:r>
            <a:endParaRPr lang="en-US" altLang="ja-JP" dirty="0" smtClean="0"/>
          </a:p>
          <a:p>
            <a:pPr lvl="3"/>
            <a:r>
              <a:rPr lang="ja-JP" altLang="en-US" dirty="0" smtClean="0"/>
              <a:t>人</a:t>
            </a:r>
            <a:r>
              <a:rPr lang="ja-JP" altLang="en-US" dirty="0"/>
              <a:t>が成功するための</a:t>
            </a:r>
            <a:r>
              <a:rPr lang="ja-JP" altLang="en-US" b="1" dirty="0">
                <a:solidFill>
                  <a:srgbClr val="FF0000"/>
                </a:solidFill>
              </a:rPr>
              <a:t>人生哲学</a:t>
            </a:r>
          </a:p>
          <a:p>
            <a:pPr lvl="3"/>
            <a:r>
              <a:rPr lang="ja-JP" altLang="en-US" dirty="0"/>
              <a:t>私的成功と公的</a:t>
            </a:r>
            <a:r>
              <a:rPr lang="ja-JP" altLang="en-US" dirty="0" smtClean="0"/>
              <a:t>成功の</a:t>
            </a:r>
            <a:r>
              <a:rPr lang="en-US" altLang="ja-JP" dirty="0" smtClean="0"/>
              <a:t>2</a:t>
            </a:r>
            <a:r>
              <a:rPr lang="ja-JP" altLang="en-US" dirty="0" smtClean="0"/>
              <a:t>段階で成長</a:t>
            </a:r>
            <a:endParaRPr lang="ja-JP" altLang="en-US" dirty="0"/>
          </a:p>
          <a:p>
            <a:pPr lvl="1"/>
            <a:r>
              <a:rPr kumimoji="1" lang="ja-JP" altLang="en-US" dirty="0" smtClean="0"/>
              <a:t>自己実現支援手法の確立</a:t>
            </a:r>
            <a:endParaRPr kumimoji="1" lang="en-US" altLang="ja-JP" dirty="0" smtClean="0"/>
          </a:p>
          <a:p>
            <a:pPr lvl="2"/>
            <a:r>
              <a:rPr lang="ja-JP" altLang="en-US" dirty="0"/>
              <a:t>システムを教育現場に導入</a:t>
            </a:r>
          </a:p>
          <a:p>
            <a:pPr lvl="2"/>
            <a:r>
              <a:rPr lang="ja-JP" altLang="en-US" dirty="0"/>
              <a:t>学生の主体性、自己効力感などを</a:t>
            </a:r>
            <a:r>
              <a:rPr lang="ja-JP" altLang="en-US" dirty="0" smtClean="0"/>
              <a:t>評価</a:t>
            </a:r>
            <a:endParaRPr lang="ja-JP" altLang="en-US" dirty="0"/>
          </a:p>
        </p:txBody>
      </p:sp>
      <p:pic>
        <p:nvPicPr>
          <p:cNvPr id="4" name="Picture 2" descr="7つの習慣における成長の連続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708920"/>
            <a:ext cx="3500264" cy="350026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868144" y="6209185"/>
            <a:ext cx="3255268" cy="307777"/>
          </a:xfrm>
          <a:prstGeom prst="rect">
            <a:avLst/>
          </a:prstGeom>
          <a:noFill/>
        </p:spPr>
        <p:txBody>
          <a:bodyPr wrap="square" rtlCol="0">
            <a:spAutoFit/>
          </a:bodyPr>
          <a:lstStyle/>
          <a:p>
            <a:r>
              <a:rPr lang="ja-JP" altLang="en-US" sz="1400" dirty="0" smtClean="0">
                <a:latin typeface="Segoe UI" panose="020B0502040204020203" pitchFamily="34" charset="0"/>
                <a:ea typeface="Segoe UI" panose="020B0502040204020203" pitchFamily="34" charset="0"/>
                <a:cs typeface="Segoe UI" panose="020B0502040204020203" pitchFamily="34" charset="0"/>
              </a:rPr>
              <a:t>図</a:t>
            </a:r>
            <a:r>
              <a:rPr lang="ja-JP" altLang="en-US" sz="1400" dirty="0">
                <a:latin typeface="Segoe UI" panose="020B0502040204020203" pitchFamily="34" charset="0"/>
                <a:ea typeface="Segoe UI" panose="020B0502040204020203" pitchFamily="34" charset="0"/>
                <a:cs typeface="Segoe UI" panose="020B0502040204020203" pitchFamily="34" charset="0"/>
              </a:rPr>
              <a:t>．</a:t>
            </a:r>
            <a:r>
              <a:rPr kumimoji="1" lang="en-US" altLang="ja-JP" sz="1400" dirty="0" smtClean="0">
                <a:latin typeface="Segoe UI" panose="020B0502040204020203" pitchFamily="34" charset="0"/>
                <a:ea typeface="Segoe UI" panose="020B0502040204020203" pitchFamily="34" charset="0"/>
                <a:cs typeface="Segoe UI" panose="020B0502040204020203" pitchFamily="34" charset="0"/>
              </a:rPr>
              <a:t>7</a:t>
            </a:r>
            <a:r>
              <a:rPr kumimoji="1" lang="ja-JP" altLang="en-US" sz="1400" dirty="0" err="1" smtClean="0">
                <a:latin typeface="Segoe UI" panose="020B0502040204020203" pitchFamily="34" charset="0"/>
                <a:ea typeface="メイリオ" panose="020B0604030504040204" pitchFamily="50" charset="-128"/>
                <a:cs typeface="Segoe UI" panose="020B0502040204020203" pitchFamily="34" charset="0"/>
              </a:rPr>
              <a:t>つの</a:t>
            </a:r>
            <a:r>
              <a:rPr kumimoji="1" lang="ja-JP" altLang="en-US" sz="1400" dirty="0" smtClean="0">
                <a:latin typeface="Segoe UI" panose="020B0502040204020203" pitchFamily="34" charset="0"/>
                <a:ea typeface="メイリオ" panose="020B0604030504040204" pitchFamily="50" charset="-128"/>
                <a:cs typeface="Segoe UI" panose="020B0502040204020203" pitchFamily="34" charset="0"/>
              </a:rPr>
              <a:t>習慣における成長の連続体</a:t>
            </a:r>
            <a:endParaRPr kumimoji="1" lang="ja-JP" altLang="en-US" sz="1400" dirty="0">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880622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第ニ領域時間管理システム</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smtClean="0"/>
              <a:t>目的：主体的</a:t>
            </a:r>
            <a:r>
              <a:rPr lang="ja-JP" altLang="en-US" dirty="0"/>
              <a:t>な行動選択ができること</a:t>
            </a:r>
          </a:p>
          <a:p>
            <a:pPr lvl="1"/>
            <a:r>
              <a:rPr lang="ja-JP" altLang="en-US" dirty="0"/>
              <a:t>第二</a:t>
            </a:r>
            <a:r>
              <a:rPr lang="ja-JP" altLang="en-US" dirty="0" smtClean="0"/>
              <a:t>領域を</a:t>
            </a:r>
            <a:r>
              <a:rPr lang="ja-JP" altLang="en-US" dirty="0"/>
              <a:t>優先するため</a:t>
            </a:r>
            <a:r>
              <a:rPr lang="ja-JP" altLang="en-US" dirty="0" smtClean="0"/>
              <a:t>の</a:t>
            </a:r>
            <a:r>
              <a:rPr lang="en-US" altLang="ja-JP" dirty="0" smtClean="0"/>
              <a:t>Web</a:t>
            </a:r>
            <a:r>
              <a:rPr lang="ja-JP" altLang="en-US" dirty="0" smtClean="0"/>
              <a:t>システム</a:t>
            </a:r>
            <a:endParaRPr lang="ja-JP" altLang="en-US" dirty="0"/>
          </a:p>
          <a:p>
            <a:pPr lvl="1"/>
            <a:endParaRPr kumimoji="1" lang="ja-JP" altLang="en-US" dirty="0"/>
          </a:p>
        </p:txBody>
      </p:sp>
      <p:pic>
        <p:nvPicPr>
          <p:cNvPr id="4" name="Picture 2" descr="Self-refl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994537" cy="429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042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価値観</a:t>
            </a:r>
            <a:r>
              <a:rPr lang="ja-JP" altLang="en-US" dirty="0" smtClean="0"/>
              <a:t>共有</a:t>
            </a:r>
            <a:r>
              <a:rPr lang="ja-JP" altLang="en-US" dirty="0"/>
              <a:t>システム</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なりたい自分でつながるソーシャルメディア</a:t>
            </a:r>
            <a:endParaRPr kumimoji="1" lang="ja-JP" altLang="en-US" dirty="0"/>
          </a:p>
        </p:txBody>
      </p:sp>
      <p:pic>
        <p:nvPicPr>
          <p:cNvPr id="4" name="Picture 2" descr="http://i.gyazo.com/30f424952ba38a148200ed9d36fe945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0704"/>
            <a:ext cx="7488832" cy="5116648"/>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bwMode="auto">
          <a:xfrm>
            <a:off x="4684926" y="3140968"/>
            <a:ext cx="3775506" cy="1076040"/>
          </a:xfrm>
          <a:prstGeom prst="wedgeRoundRectCallout">
            <a:avLst>
              <a:gd name="adj1" fmla="val -65221"/>
              <a:gd name="adj2" fmla="val 47947"/>
              <a:gd name="adj3" fmla="val 16667"/>
            </a:avLst>
          </a:prstGeom>
          <a:solidFill>
            <a:schemeClr val="bg1"/>
          </a:solidFill>
          <a:ln w="317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altLang="ja-JP" sz="2000" b="1" dirty="0" smtClean="0">
                <a:latin typeface="Segoe UI" panose="020B0502040204020203" pitchFamily="34" charset="0"/>
                <a:ea typeface="メイリオ" panose="020B0604030504040204" pitchFamily="50" charset="-128"/>
                <a:cs typeface="Segoe UI" panose="020B0502040204020203" pitchFamily="34" charset="0"/>
              </a:rPr>
              <a:t>1</a:t>
            </a:r>
            <a:r>
              <a:rPr lang="ja-JP" altLang="en-US" sz="2000" b="1" dirty="0" err="1" smtClean="0">
                <a:latin typeface="Segoe UI" panose="020B0502040204020203" pitchFamily="34" charset="0"/>
                <a:ea typeface="メイリオ" panose="020B0604030504040204" pitchFamily="50" charset="-128"/>
                <a:cs typeface="Segoe UI" panose="020B0502040204020203" pitchFamily="34" charset="0"/>
              </a:rPr>
              <a:t>．</a:t>
            </a:r>
            <a:r>
              <a:rPr lang="ja-JP" altLang="en-US" sz="2000" b="1" dirty="0" smtClean="0">
                <a:latin typeface="Segoe UI" panose="020B0502040204020203" pitchFamily="34" charset="0"/>
                <a:ea typeface="メイリオ" panose="020B0604030504040204" pitchFamily="50" charset="-128"/>
                <a:cs typeface="Segoe UI" panose="020B0502040204020203" pitchFamily="34" charset="0"/>
              </a:rPr>
              <a:t>なりたい自分を表明</a:t>
            </a:r>
            <a:endParaRPr lang="en-US" altLang="ja-JP" dirty="0" smtClean="0">
              <a:latin typeface="Segoe UI" panose="020B0502040204020203" pitchFamily="34" charset="0"/>
              <a:ea typeface="メイリオ" panose="020B0604030504040204" pitchFamily="50" charset="-128"/>
              <a:cs typeface="Segoe UI" panose="020B0502040204020203" pitchFamily="34" charset="0"/>
            </a:endParaRPr>
          </a:p>
          <a:p>
            <a:r>
              <a:rPr lang="en-US" altLang="ja-JP" dirty="0">
                <a:latin typeface="Segoe UI" panose="020B0502040204020203" pitchFamily="34" charset="0"/>
                <a:ea typeface="メイリオ" panose="020B0604030504040204" pitchFamily="50" charset="-128"/>
                <a:cs typeface="Segoe UI" panose="020B0502040204020203" pitchFamily="34" charset="0"/>
              </a:rPr>
              <a:t> </a:t>
            </a:r>
            <a:r>
              <a:rPr lang="en-US" altLang="ja-JP" dirty="0" smtClean="0">
                <a:latin typeface="Segoe UI" panose="020B0502040204020203" pitchFamily="34" charset="0"/>
                <a:ea typeface="メイリオ" panose="020B0604030504040204" pitchFamily="50" charset="-128"/>
                <a:cs typeface="Segoe UI" panose="020B0502040204020203" pitchFamily="34" charset="0"/>
              </a:rPr>
              <a:t>- </a:t>
            </a:r>
            <a:r>
              <a:rPr lang="ja-JP" altLang="en-US" dirty="0" smtClean="0">
                <a:latin typeface="Segoe UI" panose="020B0502040204020203" pitchFamily="34" charset="0"/>
                <a:ea typeface="メイリオ" panose="020B0604030504040204" pitchFamily="50" charset="-128"/>
                <a:cs typeface="Segoe UI" panose="020B0502040204020203" pitchFamily="34" charset="0"/>
              </a:rPr>
              <a:t>プロフィールの確認</a:t>
            </a:r>
            <a:endParaRPr lang="en-US" altLang="ja-JP" dirty="0" smtClean="0">
              <a:latin typeface="Segoe UI" panose="020B0502040204020203" pitchFamily="34" charset="0"/>
              <a:ea typeface="メイリオ" panose="020B0604030504040204" pitchFamily="50" charset="-128"/>
              <a:cs typeface="Segoe UI" panose="020B0502040204020203" pitchFamily="34" charset="0"/>
            </a:endParaRPr>
          </a:p>
          <a:p>
            <a:r>
              <a:rPr lang="en-US" altLang="ja-JP" dirty="0" smtClean="0">
                <a:latin typeface="Segoe UI" panose="020B0502040204020203" pitchFamily="34" charset="0"/>
                <a:ea typeface="メイリオ" panose="020B0604030504040204" pitchFamily="50" charset="-128"/>
                <a:cs typeface="Segoe UI" panose="020B0502040204020203" pitchFamily="34" charset="0"/>
              </a:rPr>
              <a:t> - </a:t>
            </a:r>
            <a:r>
              <a:rPr lang="ja-JP" altLang="en-US" dirty="0" smtClean="0">
                <a:latin typeface="Segoe UI" panose="020B0502040204020203" pitchFamily="34" charset="0"/>
                <a:ea typeface="メイリオ" panose="020B0604030504040204" pitchFamily="50" charset="-128"/>
                <a:cs typeface="Segoe UI" panose="020B0502040204020203" pitchFamily="34" charset="0"/>
              </a:rPr>
              <a:t>自分の強みや価値観などの共有</a:t>
            </a:r>
            <a:endParaRPr lang="en-US" altLang="ja-JP" dirty="0" smtClean="0">
              <a:latin typeface="Segoe UI" panose="020B0502040204020203" pitchFamily="34" charset="0"/>
              <a:ea typeface="メイリオ" panose="020B0604030504040204" pitchFamily="50" charset="-128"/>
              <a:cs typeface="Segoe UI" panose="020B0502040204020203" pitchFamily="34" charset="0"/>
            </a:endParaRPr>
          </a:p>
        </p:txBody>
      </p:sp>
      <p:sp>
        <p:nvSpPr>
          <p:cNvPr id="6" name="角丸四角形吹き出し 5"/>
          <p:cNvSpPr/>
          <p:nvPr/>
        </p:nvSpPr>
        <p:spPr bwMode="auto">
          <a:xfrm>
            <a:off x="1547664" y="4577048"/>
            <a:ext cx="4032448" cy="1080120"/>
          </a:xfrm>
          <a:prstGeom prst="wedgeRoundRectCallout">
            <a:avLst>
              <a:gd name="adj1" fmla="val 68281"/>
              <a:gd name="adj2" fmla="val 34754"/>
              <a:gd name="adj3" fmla="val 16667"/>
            </a:avLst>
          </a:prstGeom>
          <a:solidFill>
            <a:schemeClr val="bg1"/>
          </a:solidFill>
          <a:ln w="317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lang="en-US" altLang="ja-JP" sz="2000" b="1" dirty="0">
                <a:latin typeface="Segoe UI" panose="020B0502040204020203" pitchFamily="34" charset="0"/>
                <a:ea typeface="メイリオ" panose="020B0604030504040204" pitchFamily="50" charset="-128"/>
                <a:cs typeface="Segoe UI" panose="020B0502040204020203" pitchFamily="34" charset="0"/>
              </a:rPr>
              <a:t>2</a:t>
            </a:r>
            <a:r>
              <a:rPr lang="ja-JP" altLang="en-US" sz="2000" b="1" dirty="0" err="1" smtClean="0">
                <a:latin typeface="Segoe UI" panose="020B0502040204020203" pitchFamily="34" charset="0"/>
                <a:ea typeface="メイリオ" panose="020B0604030504040204" pitchFamily="50" charset="-128"/>
                <a:cs typeface="Segoe UI" panose="020B0502040204020203" pitchFamily="34" charset="0"/>
              </a:rPr>
              <a:t>．</a:t>
            </a:r>
            <a:r>
              <a:rPr lang="ja-JP" altLang="en-US" sz="2000" b="1" dirty="0" smtClean="0">
                <a:latin typeface="Segoe UI" panose="020B0502040204020203" pitchFamily="34" charset="0"/>
                <a:ea typeface="メイリオ" panose="020B0604030504040204" pitchFamily="50" charset="-128"/>
                <a:cs typeface="Segoe UI" panose="020B0502040204020203" pitchFamily="34" charset="0"/>
              </a:rPr>
              <a:t>メンターリクエスト</a:t>
            </a:r>
            <a:endParaRPr lang="en-US" altLang="ja-JP" sz="20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US" altLang="ja-JP" dirty="0" smtClean="0">
                <a:latin typeface="Segoe UI" panose="020B0502040204020203" pitchFamily="34" charset="0"/>
                <a:ea typeface="Segoe UI" panose="020B0502040204020203" pitchFamily="34" charset="0"/>
                <a:cs typeface="Segoe UI" panose="020B0502040204020203" pitchFamily="34" charset="0"/>
              </a:rPr>
              <a:t> - </a:t>
            </a:r>
            <a:r>
              <a:rPr lang="ja-JP" altLang="en-US" dirty="0" smtClean="0">
                <a:latin typeface="Segoe UI" panose="020B0502040204020203" pitchFamily="34" charset="0"/>
                <a:ea typeface="メイリオ" panose="020B0604030504040204" pitchFamily="50" charset="-128"/>
                <a:cs typeface="Segoe UI" panose="020B0502040204020203" pitchFamily="34" charset="0"/>
              </a:rPr>
              <a:t>メンターになって欲しい人に依頼</a:t>
            </a:r>
            <a:endParaRPr lang="en-US" altLang="ja-JP" dirty="0" smtClean="0">
              <a:latin typeface="Segoe UI" panose="020B0502040204020203" pitchFamily="34" charset="0"/>
              <a:ea typeface="メイリオ" panose="020B0604030504040204" pitchFamily="50" charset="-128"/>
              <a:cs typeface="Segoe UI" panose="020B0502040204020203" pitchFamily="34" charset="0"/>
            </a:endParaRPr>
          </a:p>
          <a:p>
            <a:r>
              <a:rPr lang="en-US" altLang="ja-JP" dirty="0">
                <a:latin typeface="Segoe UI" panose="020B0502040204020203" pitchFamily="34" charset="0"/>
                <a:ea typeface="メイリオ" panose="020B0604030504040204" pitchFamily="50" charset="-128"/>
                <a:cs typeface="Segoe UI" panose="020B0502040204020203" pitchFamily="34" charset="0"/>
              </a:rPr>
              <a:t> </a:t>
            </a:r>
            <a:r>
              <a:rPr lang="en-US" altLang="ja-JP" dirty="0" smtClean="0">
                <a:latin typeface="Segoe UI" panose="020B0502040204020203" pitchFamily="34" charset="0"/>
                <a:ea typeface="メイリオ" panose="020B0604030504040204" pitchFamily="50" charset="-128"/>
                <a:cs typeface="Segoe UI" panose="020B0502040204020203" pitchFamily="34" charset="0"/>
              </a:rPr>
              <a:t>- </a:t>
            </a:r>
            <a:r>
              <a:rPr lang="ja-JP" altLang="en-US" dirty="0" smtClean="0">
                <a:latin typeface="Segoe UI" panose="020B0502040204020203" pitchFamily="34" charset="0"/>
                <a:ea typeface="メイリオ" panose="020B0604030504040204" pitchFamily="50" charset="-128"/>
                <a:cs typeface="Segoe UI" panose="020B0502040204020203" pitchFamily="34" charset="0"/>
              </a:rPr>
              <a:t>メンターが承認すれば</a:t>
            </a:r>
            <a:r>
              <a:rPr lang="en-US" altLang="ja-JP" dirty="0" smtClean="0">
                <a:latin typeface="Segoe UI" panose="020B0502040204020203" pitchFamily="34" charset="0"/>
                <a:ea typeface="メイリオ" panose="020B0604030504040204" pitchFamily="50" charset="-128"/>
                <a:cs typeface="Segoe UI" panose="020B0502040204020203" pitchFamily="34" charset="0"/>
              </a:rPr>
              <a:t>OK</a:t>
            </a:r>
            <a:endParaRPr lang="en-US" altLang="ja-JP"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182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学びの目的</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smtClean="0"/>
              <a:t>企業と同様の体制で開発・運用</a:t>
            </a:r>
            <a:endParaRPr lang="en-US" altLang="ja-JP" dirty="0" smtClean="0"/>
          </a:p>
          <a:p>
            <a:pPr lvl="1"/>
            <a:r>
              <a:rPr lang="ja-JP" altLang="en-US" dirty="0" smtClean="0"/>
              <a:t>半年１～２開発サイクル</a:t>
            </a:r>
            <a:endParaRPr lang="en-US" altLang="ja-JP" dirty="0" smtClean="0"/>
          </a:p>
          <a:p>
            <a:r>
              <a:rPr lang="ja-JP" altLang="en-US" dirty="0" smtClean="0"/>
              <a:t>異なる専門同士の共同開発</a:t>
            </a:r>
            <a:endParaRPr lang="en-US" altLang="ja-JP" dirty="0" smtClean="0"/>
          </a:p>
          <a:p>
            <a:pPr lvl="1"/>
            <a:r>
              <a:rPr lang="ja-JP" altLang="en-US" dirty="0" smtClean="0"/>
              <a:t>４つの研究グループ</a:t>
            </a:r>
            <a:endParaRPr lang="en-US" altLang="ja-JP" dirty="0" smtClean="0"/>
          </a:p>
          <a:p>
            <a:pPr lvl="2"/>
            <a:r>
              <a:rPr lang="ja-JP" altLang="en-US" dirty="0" smtClean="0"/>
              <a:t>教育モデル、システム開発、</a:t>
            </a:r>
            <a:r>
              <a:rPr lang="en-US" altLang="ja-JP" dirty="0" smtClean="0"/>
              <a:t>Web</a:t>
            </a:r>
            <a:r>
              <a:rPr lang="ja-JP" altLang="en-US" dirty="0" smtClean="0"/>
              <a:t>開発、ユーザインタフェース開発</a:t>
            </a:r>
            <a:endParaRPr lang="en-US" altLang="ja-JP" dirty="0" smtClean="0"/>
          </a:p>
          <a:p>
            <a:r>
              <a:rPr lang="ja-JP" altLang="en-US" dirty="0" smtClean="0"/>
              <a:t>現場での</a:t>
            </a:r>
            <a:r>
              <a:rPr lang="ja-JP" altLang="en-US" dirty="0"/>
              <a:t>専門</a:t>
            </a:r>
            <a:r>
              <a:rPr lang="ja-JP" altLang="en-US" dirty="0" smtClean="0"/>
              <a:t>知識の活用</a:t>
            </a:r>
            <a:r>
              <a:rPr lang="ja-JP" altLang="en-US" dirty="0"/>
              <a:t>方法を</a:t>
            </a:r>
            <a:r>
              <a:rPr lang="ja-JP" altLang="en-US" dirty="0" smtClean="0"/>
              <a:t>学ぶ</a:t>
            </a:r>
            <a:endParaRPr lang="en-US" altLang="ja-JP" dirty="0" smtClean="0"/>
          </a:p>
          <a:p>
            <a:pPr lvl="1"/>
            <a:r>
              <a:rPr kumimoji="1" lang="ja-JP" altLang="en-US" dirty="0"/>
              <a:t>産学</a:t>
            </a:r>
            <a:r>
              <a:rPr kumimoji="1" lang="ja-JP" altLang="en-US" dirty="0" smtClean="0"/>
              <a:t>連携</a:t>
            </a:r>
            <a:endParaRPr kumimoji="1" lang="en-US" altLang="ja-JP" dirty="0" smtClean="0"/>
          </a:p>
          <a:p>
            <a:pPr lvl="2"/>
            <a:r>
              <a:rPr kumimoji="1" lang="ja-JP" altLang="en-US" dirty="0" smtClean="0"/>
              <a:t>仮想化記述技術等</a:t>
            </a:r>
            <a:endParaRPr kumimoji="1" lang="ja-JP" altLang="en-US" dirty="0"/>
          </a:p>
        </p:txBody>
      </p:sp>
    </p:spTree>
    <p:extLst>
      <p:ext uri="{BB962C8B-B14F-4D97-AF65-F5344CB8AC3E}">
        <p14:creationId xmlns:p14="http://schemas.microsoft.com/office/powerpoint/2010/main" val="4087339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学びの目的</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主体的な行動習慣を身に付ける</a:t>
            </a:r>
            <a:endParaRPr kumimoji="1" lang="en-US" altLang="ja-JP" dirty="0" smtClean="0"/>
          </a:p>
          <a:p>
            <a:pPr lvl="1"/>
            <a:r>
              <a:rPr kumimoji="1" lang="ja-JP" altLang="en-US" dirty="0" smtClean="0"/>
              <a:t>主体性を研究しながら自らも成長</a:t>
            </a:r>
            <a:endParaRPr kumimoji="1" lang="en-US" altLang="ja-JP" dirty="0" smtClean="0"/>
          </a:p>
          <a:p>
            <a:pPr lvl="1"/>
            <a:endParaRPr lang="en-US" altLang="ja-JP" dirty="0"/>
          </a:p>
          <a:p>
            <a:r>
              <a:rPr kumimoji="1" lang="ja-JP" altLang="en-US" dirty="0" smtClean="0"/>
              <a:t>グループでの開発・運用</a:t>
            </a:r>
            <a:endParaRPr kumimoji="1" lang="en-US" altLang="ja-JP" dirty="0" smtClean="0"/>
          </a:p>
          <a:p>
            <a:pPr lvl="1"/>
            <a:r>
              <a:rPr kumimoji="1" lang="ja-JP" altLang="en-US" dirty="0" smtClean="0"/>
              <a:t>半年</a:t>
            </a:r>
            <a:r>
              <a:rPr kumimoji="1" lang="en-US" altLang="ja-JP" dirty="0" smtClean="0"/>
              <a:t>1</a:t>
            </a:r>
            <a:r>
              <a:rPr kumimoji="1" lang="ja-JP" altLang="en-US" dirty="0" smtClean="0"/>
              <a:t>開発・運用サイクル</a:t>
            </a:r>
            <a:endParaRPr kumimoji="1" lang="en-US" altLang="ja-JP" dirty="0" smtClean="0"/>
          </a:p>
          <a:p>
            <a:pPr lvl="1"/>
            <a:endParaRPr lang="en-US" altLang="ja-JP" dirty="0"/>
          </a:p>
          <a:p>
            <a:r>
              <a:rPr kumimoji="1" lang="ja-JP" altLang="en-US" dirty="0" smtClean="0"/>
              <a:t>異なる分野をつなぐ経験</a:t>
            </a:r>
            <a:endParaRPr kumimoji="1" lang="en-US" altLang="ja-JP" dirty="0" smtClean="0"/>
          </a:p>
          <a:p>
            <a:pPr lvl="1"/>
            <a:r>
              <a:rPr kumimoji="1" lang="en-US" altLang="ja-JP" dirty="0" smtClean="0"/>
              <a:t>IT</a:t>
            </a:r>
            <a:r>
              <a:rPr kumimoji="1" lang="ja-JP" altLang="en-US" dirty="0" smtClean="0"/>
              <a:t>と心理の両面の知識・技術を修得</a:t>
            </a:r>
            <a:endParaRPr kumimoji="1" lang="ja-JP" altLang="en-US" dirty="0"/>
          </a:p>
        </p:txBody>
      </p:sp>
    </p:spTree>
    <p:extLst>
      <p:ext uri="{BB962C8B-B14F-4D97-AF65-F5344CB8AC3E}">
        <p14:creationId xmlns:p14="http://schemas.microsoft.com/office/powerpoint/2010/main" val="1546667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グループと専門分野</a:t>
            </a:r>
            <a:endParaRPr kumimoji="1" lang="ja-JP" altLang="en-US" dirty="0"/>
          </a:p>
        </p:txBody>
      </p:sp>
      <p:sp>
        <p:nvSpPr>
          <p:cNvPr id="3" name="コンテンツ プレースホルダー 2"/>
          <p:cNvSpPr>
            <a:spLocks noGrp="1"/>
          </p:cNvSpPr>
          <p:nvPr>
            <p:ph sz="quarter" idx="13"/>
          </p:nvPr>
        </p:nvSpPr>
        <p:spPr/>
        <p:txBody>
          <a:bodyPr>
            <a:normAutofit/>
          </a:bodyPr>
          <a:lstStyle/>
          <a:p>
            <a:r>
              <a:rPr kumimoji="1" lang="ja-JP" altLang="en-US" dirty="0" smtClean="0"/>
              <a:t>システム開発（河野）</a:t>
            </a:r>
            <a:endParaRPr kumimoji="1" lang="en-US" altLang="ja-JP" dirty="0" smtClean="0"/>
          </a:p>
          <a:p>
            <a:pPr lvl="1"/>
            <a:r>
              <a:rPr lang="ja-JP" altLang="en-US" dirty="0"/>
              <a:t>自己</a:t>
            </a:r>
            <a:r>
              <a:rPr lang="ja-JP" altLang="en-US" dirty="0" smtClean="0"/>
              <a:t>実現</a:t>
            </a:r>
            <a:r>
              <a:rPr lang="ja-JP" altLang="en-US" dirty="0"/>
              <a:t>支援</a:t>
            </a:r>
            <a:r>
              <a:rPr lang="ja-JP" altLang="en-US" dirty="0" smtClean="0"/>
              <a:t>システムの開発</a:t>
            </a:r>
            <a:endParaRPr kumimoji="1" lang="en-US" altLang="ja-JP" dirty="0" smtClean="0"/>
          </a:p>
          <a:p>
            <a:pPr lvl="2"/>
            <a:r>
              <a:rPr lang="en-US" altLang="ja-JP" dirty="0" smtClean="0"/>
              <a:t>Web</a:t>
            </a:r>
            <a:r>
              <a:rPr lang="ja-JP" altLang="en-US" dirty="0" smtClean="0"/>
              <a:t>システム開発、ソーシャル連携システム</a:t>
            </a:r>
            <a:endParaRPr kumimoji="1" lang="en-US" altLang="ja-JP" dirty="0" smtClean="0"/>
          </a:p>
          <a:p>
            <a:pPr lvl="1"/>
            <a:endParaRPr kumimoji="1" lang="en-US" altLang="ja-JP" dirty="0" smtClean="0"/>
          </a:p>
          <a:p>
            <a:r>
              <a:rPr lang="ja-JP" altLang="en-US" dirty="0" smtClean="0"/>
              <a:t>心理・教育（河野・山口豊）</a:t>
            </a:r>
            <a:endParaRPr lang="en-US" altLang="ja-JP" dirty="0" smtClean="0"/>
          </a:p>
          <a:p>
            <a:pPr lvl="1"/>
            <a:r>
              <a:rPr lang="ja-JP" altLang="en-US" dirty="0" smtClean="0"/>
              <a:t>自己実現支援手法の確立</a:t>
            </a:r>
            <a:endParaRPr lang="ja-JP" altLang="en-US" dirty="0"/>
          </a:p>
          <a:p>
            <a:pPr lvl="2"/>
            <a:r>
              <a:rPr lang="ja-JP" altLang="en-US" dirty="0"/>
              <a:t>教育心理、キャリア発達</a:t>
            </a:r>
            <a:r>
              <a:rPr lang="ja-JP" altLang="en-US" dirty="0" smtClean="0"/>
              <a:t>支援</a:t>
            </a:r>
            <a:endParaRPr lang="en-US" altLang="ja-JP" dirty="0" smtClean="0"/>
          </a:p>
          <a:p>
            <a:pPr lvl="2"/>
            <a:r>
              <a:rPr lang="ja-JP" altLang="en-US" dirty="0" smtClean="0"/>
              <a:t>自己</a:t>
            </a:r>
            <a:r>
              <a:rPr lang="ja-JP" altLang="en-US" dirty="0"/>
              <a:t>イメージ向上による行動変容</a:t>
            </a:r>
          </a:p>
          <a:p>
            <a:pPr lvl="1"/>
            <a:endParaRPr kumimoji="1" lang="ja-JP" altLang="en-US" dirty="0"/>
          </a:p>
        </p:txBody>
      </p:sp>
    </p:spTree>
    <p:extLst>
      <p:ext uri="{BB962C8B-B14F-4D97-AF65-F5344CB8AC3E}">
        <p14:creationId xmlns:p14="http://schemas.microsoft.com/office/powerpoint/2010/main" val="1742255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面談案内</a:t>
            </a:r>
            <a:endParaRPr kumimoji="1" lang="ja-JP" altLang="en-US" dirty="0"/>
          </a:p>
        </p:txBody>
      </p:sp>
      <p:sp>
        <p:nvSpPr>
          <p:cNvPr id="3" name="コンテンツ プレースホルダー 2"/>
          <p:cNvSpPr>
            <a:spLocks noGrp="1"/>
          </p:cNvSpPr>
          <p:nvPr>
            <p:ph sz="quarter" idx="13"/>
          </p:nvPr>
        </p:nvSpPr>
        <p:spPr/>
        <p:txBody>
          <a:bodyPr>
            <a:normAutofit fontScale="85000" lnSpcReduction="10000"/>
          </a:bodyPr>
          <a:lstStyle/>
          <a:p>
            <a:r>
              <a:rPr lang="ja-JP" altLang="en-US" dirty="0" smtClean="0"/>
              <a:t>面談方法</a:t>
            </a:r>
            <a:endParaRPr lang="en-US" altLang="ja-JP" dirty="0" smtClean="0"/>
          </a:p>
          <a:p>
            <a:pPr lvl="1"/>
            <a:r>
              <a:rPr lang="ja-JP" altLang="en-US" dirty="0" smtClean="0"/>
              <a:t>配属を希望するゼミの面談を必ず受けること</a:t>
            </a:r>
            <a:endParaRPr lang="en-US" altLang="ja-JP" dirty="0" smtClean="0"/>
          </a:p>
          <a:p>
            <a:pPr lvl="1"/>
            <a:r>
              <a:rPr lang="ja-JP" altLang="en-US" dirty="0" smtClean="0"/>
              <a:t>プロジェクトとりまとめの河野の面談を必ず受けること</a:t>
            </a:r>
            <a:endParaRPr lang="en-US" altLang="ja-JP" dirty="0" smtClean="0"/>
          </a:p>
          <a:p>
            <a:pPr lvl="1"/>
            <a:endParaRPr lang="en-US" altLang="ja-JP" dirty="0" smtClean="0"/>
          </a:p>
          <a:p>
            <a:r>
              <a:rPr lang="ja-JP" altLang="en-US" dirty="0" smtClean="0"/>
              <a:t>面談スケジュール</a:t>
            </a:r>
            <a:endParaRPr lang="en-US" altLang="ja-JP" dirty="0" smtClean="0"/>
          </a:p>
          <a:p>
            <a:pPr lvl="1"/>
            <a:r>
              <a:rPr lang="ja-JP" altLang="en-US" dirty="0" smtClean="0"/>
              <a:t>河野ゼミ </a:t>
            </a:r>
            <a:r>
              <a:rPr lang="en-US" altLang="ja-JP" dirty="0" smtClean="0"/>
              <a:t>Web</a:t>
            </a:r>
            <a:r>
              <a:rPr lang="ja-JP" altLang="en-US" dirty="0" smtClean="0"/>
              <a:t>サイトを参照すること</a:t>
            </a:r>
            <a:endParaRPr lang="en-US" altLang="ja-JP" dirty="0" smtClean="0"/>
          </a:p>
          <a:p>
            <a:pPr lvl="2"/>
            <a:r>
              <a:rPr lang="en-US" altLang="ja-JP" dirty="0" smtClean="0"/>
              <a:t>URL</a:t>
            </a:r>
            <a:r>
              <a:rPr lang="ja-JP" altLang="en-US" dirty="0" smtClean="0"/>
              <a:t>：</a:t>
            </a:r>
            <a:r>
              <a:rPr lang="en-US" altLang="ja-JP" dirty="0" smtClean="0">
                <a:hlinkClick r:id="rId2"/>
              </a:rPr>
              <a:t>http</a:t>
            </a:r>
            <a:r>
              <a:rPr lang="en-US" altLang="ja-JP" dirty="0">
                <a:hlinkClick r:id="rId2"/>
              </a:rPr>
              <a:t>://</a:t>
            </a:r>
            <a:r>
              <a:rPr lang="en-US" altLang="ja-JP" dirty="0" err="1" smtClean="0">
                <a:hlinkClick r:id="rId2"/>
              </a:rPr>
              <a:t>kawano-lab.tuis.ac.jp</a:t>
            </a:r>
            <a:r>
              <a:rPr lang="en-US" altLang="ja-JP" dirty="0" smtClean="0">
                <a:hlinkClick r:id="rId2"/>
              </a:rPr>
              <a:t>/</a:t>
            </a:r>
            <a:endParaRPr lang="en-US" altLang="ja-JP" dirty="0" smtClean="0"/>
          </a:p>
          <a:p>
            <a:pPr lvl="3"/>
            <a:r>
              <a:rPr lang="en-US" altLang="ja-JP" dirty="0"/>
              <a:t>※</a:t>
            </a:r>
            <a:r>
              <a:rPr lang="ja-JP" altLang="en-US" dirty="0"/>
              <a:t>現在メンテナンス中のため、学内からのみアクセス可</a:t>
            </a:r>
            <a:endParaRPr lang="en-US" altLang="ja-JP" dirty="0"/>
          </a:p>
          <a:p>
            <a:pPr lvl="2"/>
            <a:endParaRPr lang="en-US" altLang="ja-JP" dirty="0" smtClean="0"/>
          </a:p>
          <a:p>
            <a:r>
              <a:rPr lang="ja-JP" altLang="en-US" dirty="0" smtClean="0"/>
              <a:t>面談場所</a:t>
            </a:r>
            <a:endParaRPr lang="en-US" altLang="zh-TW" dirty="0" smtClean="0"/>
          </a:p>
          <a:p>
            <a:pPr lvl="1"/>
            <a:r>
              <a:rPr lang="ja-JP" altLang="en-US" dirty="0" smtClean="0"/>
              <a:t>河野</a:t>
            </a:r>
            <a:r>
              <a:rPr lang="ja-JP" altLang="en-US" dirty="0"/>
              <a:t>義広</a:t>
            </a:r>
            <a:r>
              <a:rPr lang="ja-JP" altLang="en-US" sz="1900" dirty="0" smtClean="0"/>
              <a:t>（７号館</a:t>
            </a:r>
            <a:r>
              <a:rPr lang="en-US" altLang="ja-JP" sz="1900" dirty="0"/>
              <a:t>3</a:t>
            </a:r>
            <a:r>
              <a:rPr lang="ja-JP" altLang="en-US" sz="1900" dirty="0" smtClean="0"/>
              <a:t>階 </a:t>
            </a:r>
            <a:r>
              <a:rPr lang="en-US" altLang="ja-JP" sz="1900" dirty="0" smtClean="0"/>
              <a:t>3301</a:t>
            </a:r>
            <a:r>
              <a:rPr lang="ja-JP" altLang="en-US" sz="1900" dirty="0" smtClean="0"/>
              <a:t>研究室、</a:t>
            </a:r>
            <a:r>
              <a:rPr lang="en-US" altLang="ja-JP" sz="1900" dirty="0" smtClean="0"/>
              <a:t>3321</a:t>
            </a:r>
            <a:r>
              <a:rPr lang="ja-JP" altLang="en-US" sz="1900" dirty="0" smtClean="0"/>
              <a:t>学生</a:t>
            </a:r>
            <a:r>
              <a:rPr lang="ja-JP" altLang="en-US" sz="1900" dirty="0"/>
              <a:t>研究室</a:t>
            </a:r>
            <a:r>
              <a:rPr lang="ja-JP" altLang="en-US" sz="1900" dirty="0" smtClean="0"/>
              <a:t>）</a:t>
            </a:r>
            <a:r>
              <a:rPr lang="en-US" altLang="ja-JP" sz="1900" dirty="0"/>
              <a:t> </a:t>
            </a:r>
            <a:r>
              <a:rPr lang="en-US" altLang="ja-JP" sz="1900" dirty="0" smtClean="0"/>
              <a:t>※</a:t>
            </a:r>
            <a:r>
              <a:rPr lang="ja-JP" altLang="en-US" sz="1900" dirty="0"/>
              <a:t>ゼミ生による</a:t>
            </a:r>
            <a:r>
              <a:rPr lang="ja-JP" altLang="en-US" sz="1900" dirty="0" smtClean="0"/>
              <a:t>面談可</a:t>
            </a:r>
            <a:endParaRPr lang="en-US" altLang="zh-TW" sz="1900" dirty="0" smtClean="0"/>
          </a:p>
          <a:p>
            <a:pPr lvl="2"/>
            <a:r>
              <a:rPr lang="en-US" altLang="ja-JP" dirty="0" smtClean="0"/>
              <a:t>Web</a:t>
            </a:r>
            <a:r>
              <a:rPr lang="ja-JP" altLang="en-US" dirty="0" smtClean="0"/>
              <a:t>システム開発、ソーシャルメディア、社会情報学</a:t>
            </a:r>
            <a:endParaRPr lang="en-US" altLang="zh-TW" dirty="0" smtClean="0"/>
          </a:p>
          <a:p>
            <a:pPr lvl="1"/>
            <a:r>
              <a:rPr lang="ja-JP" altLang="en-US" dirty="0" smtClean="0"/>
              <a:t>山口</a:t>
            </a:r>
            <a:r>
              <a:rPr lang="ja-JP" altLang="en-US" dirty="0"/>
              <a:t>豊</a:t>
            </a:r>
            <a:r>
              <a:rPr lang="ja-JP" altLang="en-US" sz="1900" dirty="0" smtClean="0"/>
              <a:t>（</a:t>
            </a:r>
            <a:r>
              <a:rPr lang="en-US" altLang="ja-JP" sz="1900" dirty="0"/>
              <a:t>1</a:t>
            </a:r>
            <a:r>
              <a:rPr lang="ja-JP" altLang="en-US" sz="1900" dirty="0" smtClean="0"/>
              <a:t>号館</a:t>
            </a:r>
            <a:r>
              <a:rPr lang="en-US" altLang="ja-JP" sz="1900" dirty="0"/>
              <a:t>7</a:t>
            </a:r>
            <a:r>
              <a:rPr lang="ja-JP" altLang="en-US" sz="1900" dirty="0" smtClean="0"/>
              <a:t>階</a:t>
            </a:r>
            <a:r>
              <a:rPr lang="en-US" altLang="ja-JP" sz="1900" dirty="0" smtClean="0"/>
              <a:t>773</a:t>
            </a:r>
            <a:r>
              <a:rPr lang="ja-JP" altLang="en-US" sz="1900" dirty="0" smtClean="0"/>
              <a:t>研究室</a:t>
            </a:r>
            <a:r>
              <a:rPr lang="ja-JP" altLang="en-US" sz="1900" dirty="0"/>
              <a:t>、学生研究室</a:t>
            </a:r>
            <a:r>
              <a:rPr lang="ja-JP" altLang="en-US" sz="1900" dirty="0" smtClean="0"/>
              <a:t>）</a:t>
            </a:r>
            <a:endParaRPr lang="en-US" altLang="ja-JP" sz="1900" dirty="0" smtClean="0"/>
          </a:p>
          <a:p>
            <a:pPr lvl="2"/>
            <a:r>
              <a:rPr lang="ja-JP" altLang="en-US" dirty="0" smtClean="0"/>
              <a:t>自己イメージ支援、ストレスマネジメント</a:t>
            </a:r>
          </a:p>
        </p:txBody>
      </p:sp>
    </p:spTree>
    <p:extLst>
      <p:ext uri="{BB962C8B-B14F-4D97-AF65-F5344CB8AC3E}">
        <p14:creationId xmlns:p14="http://schemas.microsoft.com/office/powerpoint/2010/main" val="1050283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河野ゼミで学べる技術</a:t>
            </a:r>
            <a:endParaRPr kumimoji="1" lang="ja-JP" altLang="en-US" dirty="0"/>
          </a:p>
        </p:txBody>
      </p:sp>
      <p:sp>
        <p:nvSpPr>
          <p:cNvPr id="3" name="コンテンツ プレースホルダー 2"/>
          <p:cNvSpPr>
            <a:spLocks noGrp="1"/>
          </p:cNvSpPr>
          <p:nvPr>
            <p:ph sz="quarter" idx="13"/>
          </p:nvPr>
        </p:nvSpPr>
        <p:spPr/>
        <p:txBody>
          <a:bodyPr/>
          <a:lstStyle/>
          <a:p>
            <a:r>
              <a:rPr kumimoji="1" lang="en-US" altLang="ja-JP" dirty="0" smtClean="0"/>
              <a:t>Web</a:t>
            </a:r>
            <a:r>
              <a:rPr kumimoji="1" lang="ja-JP" altLang="en-US" dirty="0" smtClean="0"/>
              <a:t>やソーシャル関係のシステム開発技術</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99" y="1484784"/>
            <a:ext cx="8413473" cy="502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961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ソリューション技術の</a:t>
            </a:r>
            <a:r>
              <a:rPr lang="ja-JP" altLang="en-US" dirty="0" smtClean="0"/>
              <a:t>研究</a:t>
            </a:r>
            <a:r>
              <a:rPr lang="en-US" altLang="ja-JP" dirty="0" smtClean="0"/>
              <a:t/>
            </a:r>
            <a:br>
              <a:rPr lang="en-US" altLang="ja-JP" dirty="0" smtClean="0"/>
            </a:br>
            <a:r>
              <a:rPr lang="ja-JP" altLang="en-US" dirty="0" smtClean="0"/>
              <a:t>（</a:t>
            </a:r>
            <a:r>
              <a:rPr lang="ja-JP" altLang="en-US" sz="4000" dirty="0" smtClean="0"/>
              <a:t>＝</a:t>
            </a:r>
            <a:r>
              <a:rPr lang="ja-JP" altLang="en-US" sz="4000" dirty="0"/>
              <a:t>困っている誰かを助ける</a:t>
            </a:r>
            <a:r>
              <a:rPr lang="ja-JP" altLang="en-US" sz="4000" dirty="0" smtClean="0"/>
              <a:t>研究）</a:t>
            </a:r>
            <a:endParaRPr lang="ja-JP" altLang="en-US" sz="4000" dirty="0"/>
          </a:p>
        </p:txBody>
      </p:sp>
      <p:sp>
        <p:nvSpPr>
          <p:cNvPr id="5" name="サブタイトル 4"/>
          <p:cNvSpPr>
            <a:spLocks noGrp="1"/>
          </p:cNvSpPr>
          <p:nvPr>
            <p:ph type="subTitle" idx="1"/>
          </p:nvPr>
        </p:nvSpPr>
        <p:spPr/>
        <p:txBody>
          <a:bodyPr anchor="b"/>
          <a:lstStyle/>
          <a:p>
            <a:r>
              <a:rPr lang="ja-JP" altLang="en-US" dirty="0"/>
              <a:t>岸本頼</a:t>
            </a:r>
            <a:r>
              <a:rPr lang="ja-JP" altLang="en-US" dirty="0" smtClean="0"/>
              <a:t>紀［システム開発］</a:t>
            </a:r>
            <a:endParaRPr lang="ja-JP" altLang="en-US" dirty="0"/>
          </a:p>
        </p:txBody>
      </p:sp>
    </p:spTree>
    <p:extLst>
      <p:ext uri="{BB962C8B-B14F-4D97-AF65-F5344CB8AC3E}">
        <p14:creationId xmlns:p14="http://schemas.microsoft.com/office/powerpoint/2010/main" val="280675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sz="quarter" idx="13"/>
          </p:nvPr>
        </p:nvSpPr>
        <p:spPr/>
        <p:txBody>
          <a:bodyPr>
            <a:normAutofit fontScale="70000" lnSpcReduction="20000"/>
          </a:bodyPr>
          <a:lstStyle/>
          <a:p>
            <a:r>
              <a:rPr lang="ja-JP" altLang="en-US" dirty="0" smtClean="0"/>
              <a:t>研究の目的</a:t>
            </a:r>
            <a:endParaRPr lang="en-US" altLang="ja-JP" dirty="0" smtClean="0"/>
          </a:p>
          <a:p>
            <a:pPr lvl="1"/>
            <a:r>
              <a:rPr lang="ja-JP" altLang="en-US" dirty="0" smtClean="0"/>
              <a:t>世の中の困っている人を助けるシステムの研究</a:t>
            </a:r>
            <a:endParaRPr lang="en-US" altLang="ja-JP" dirty="0" smtClean="0"/>
          </a:p>
          <a:p>
            <a:r>
              <a:rPr lang="ja-JP" altLang="en-US" dirty="0" smtClean="0"/>
              <a:t>研究テーマ</a:t>
            </a:r>
            <a:r>
              <a:rPr lang="ja-JP" altLang="en-US" dirty="0"/>
              <a:t>例</a:t>
            </a:r>
            <a:endParaRPr kumimoji="1" lang="en-US" altLang="ja-JP" dirty="0" smtClean="0"/>
          </a:p>
          <a:p>
            <a:pPr lvl="1"/>
            <a:r>
              <a:rPr lang="ja-JP" altLang="en-US" dirty="0" smtClean="0"/>
              <a:t>高効率・高品質ソフトウェアの研究</a:t>
            </a:r>
            <a:endParaRPr lang="en-US" altLang="ja-JP" dirty="0" smtClean="0"/>
          </a:p>
          <a:p>
            <a:pPr lvl="2"/>
            <a:r>
              <a:rPr lang="ja-JP" altLang="en-US" dirty="0" smtClean="0">
                <a:solidFill>
                  <a:schemeClr val="tx1"/>
                </a:solidFill>
              </a:rPr>
              <a:t>効率的</a:t>
            </a:r>
            <a:r>
              <a:rPr lang="ja-JP" altLang="en-US" dirty="0">
                <a:solidFill>
                  <a:schemeClr val="tx1"/>
                </a:solidFill>
              </a:rPr>
              <a:t>なシステム開発組織の</a:t>
            </a:r>
            <a:r>
              <a:rPr lang="ja-JP" altLang="en-US" dirty="0" smtClean="0">
                <a:solidFill>
                  <a:schemeClr val="tx1"/>
                </a:solidFill>
              </a:rPr>
              <a:t>研究</a:t>
            </a:r>
            <a:endParaRPr lang="en-US" altLang="ja-JP" dirty="0" smtClean="0">
              <a:solidFill>
                <a:schemeClr val="tx1"/>
              </a:solidFill>
            </a:endParaRPr>
          </a:p>
          <a:p>
            <a:pPr lvl="2"/>
            <a:r>
              <a:rPr lang="ja-JP" altLang="en-US" dirty="0" smtClean="0">
                <a:solidFill>
                  <a:schemeClr val="tx1"/>
                </a:solidFill>
              </a:rPr>
              <a:t>効率的なシステム設計技術の研究</a:t>
            </a:r>
            <a:endParaRPr lang="en-US" altLang="ja-JP" dirty="0" smtClean="0">
              <a:solidFill>
                <a:schemeClr val="tx1"/>
              </a:solidFill>
            </a:endParaRPr>
          </a:p>
          <a:p>
            <a:pPr lvl="2"/>
            <a:r>
              <a:rPr lang="ja-JP" altLang="en-US" dirty="0">
                <a:solidFill>
                  <a:schemeClr val="tx1"/>
                </a:solidFill>
              </a:rPr>
              <a:t>プログラム構造に着目したソフトウェア品質計測方法の</a:t>
            </a:r>
            <a:r>
              <a:rPr lang="ja-JP" altLang="en-US" dirty="0" smtClean="0">
                <a:solidFill>
                  <a:schemeClr val="tx1"/>
                </a:solidFill>
              </a:rPr>
              <a:t>研究</a:t>
            </a:r>
            <a:endParaRPr lang="en-US" altLang="ja-JP" dirty="0" smtClean="0">
              <a:solidFill>
                <a:schemeClr val="tx1"/>
              </a:solidFill>
            </a:endParaRPr>
          </a:p>
          <a:p>
            <a:pPr lvl="2"/>
            <a:r>
              <a:rPr lang="ja-JP" altLang="en-US" dirty="0" smtClean="0">
                <a:solidFill>
                  <a:schemeClr val="tx1"/>
                </a:solidFill>
              </a:rPr>
              <a:t>理解しやすいプログラミング記述法の研究</a:t>
            </a:r>
            <a:endParaRPr lang="en-US" altLang="ja-JP" dirty="0" smtClean="0">
              <a:solidFill>
                <a:schemeClr val="tx1"/>
              </a:solidFill>
            </a:endParaRPr>
          </a:p>
          <a:p>
            <a:pPr lvl="2"/>
            <a:r>
              <a:rPr lang="ja-JP" altLang="en-US" dirty="0">
                <a:solidFill>
                  <a:schemeClr val="tx1"/>
                </a:solidFill>
              </a:rPr>
              <a:t>仕様</a:t>
            </a:r>
            <a:r>
              <a:rPr lang="ja-JP" altLang="en-US" dirty="0" smtClean="0">
                <a:solidFill>
                  <a:schemeClr val="tx1"/>
                </a:solidFill>
              </a:rPr>
              <a:t>記述・表現技術の研究</a:t>
            </a:r>
            <a:endParaRPr lang="en-US" altLang="ja-JP" dirty="0" smtClean="0">
              <a:solidFill>
                <a:schemeClr val="tx1"/>
              </a:solidFill>
            </a:endParaRPr>
          </a:p>
          <a:p>
            <a:pPr lvl="1"/>
            <a:r>
              <a:rPr lang="ja-JP" altLang="en-US" dirty="0" smtClean="0">
                <a:solidFill>
                  <a:schemeClr val="tx1"/>
                </a:solidFill>
              </a:rPr>
              <a:t>高品質デザインの研究</a:t>
            </a:r>
            <a:endParaRPr lang="en-US" altLang="ja-JP" dirty="0" smtClean="0">
              <a:solidFill>
                <a:schemeClr val="tx1"/>
              </a:solidFill>
            </a:endParaRPr>
          </a:p>
          <a:p>
            <a:pPr lvl="2"/>
            <a:r>
              <a:rPr lang="ja-JP" altLang="en-US" dirty="0">
                <a:solidFill>
                  <a:schemeClr val="tx1"/>
                </a:solidFill>
              </a:rPr>
              <a:t>情報構造に基づくデザインの評価手法の研究</a:t>
            </a:r>
            <a:endParaRPr lang="en-US" altLang="ja-JP" dirty="0">
              <a:solidFill>
                <a:schemeClr val="tx1"/>
              </a:solidFill>
            </a:endParaRPr>
          </a:p>
          <a:p>
            <a:pPr lvl="2"/>
            <a:r>
              <a:rPr lang="ja-JP" altLang="en-US" dirty="0">
                <a:solidFill>
                  <a:schemeClr val="tx1"/>
                </a:solidFill>
              </a:rPr>
              <a:t>色構造に基づくデザインの評価手法の研究</a:t>
            </a:r>
            <a:endParaRPr lang="en-US" altLang="ja-JP" dirty="0">
              <a:solidFill>
                <a:schemeClr val="tx1"/>
              </a:solidFill>
            </a:endParaRPr>
          </a:p>
          <a:p>
            <a:pPr lvl="2"/>
            <a:r>
              <a:rPr lang="ja-JP" altLang="en-US" dirty="0" smtClean="0">
                <a:solidFill>
                  <a:schemeClr val="tx1"/>
                </a:solidFill>
              </a:rPr>
              <a:t>人間</a:t>
            </a:r>
            <a:r>
              <a:rPr lang="ja-JP" altLang="en-US" dirty="0">
                <a:solidFill>
                  <a:schemeClr val="tx1"/>
                </a:solidFill>
              </a:rPr>
              <a:t>が同一色と感じるメカニズムの</a:t>
            </a:r>
            <a:r>
              <a:rPr lang="ja-JP" altLang="en-US" dirty="0" smtClean="0">
                <a:solidFill>
                  <a:schemeClr val="tx1"/>
                </a:solidFill>
              </a:rPr>
              <a:t>研究</a:t>
            </a:r>
            <a:endParaRPr lang="en-US" altLang="ja-JP" dirty="0" smtClean="0">
              <a:solidFill>
                <a:schemeClr val="tx1"/>
              </a:solidFill>
            </a:endParaRPr>
          </a:p>
          <a:p>
            <a:pPr lvl="2"/>
            <a:r>
              <a:rPr lang="ja-JP" altLang="en-US" dirty="0" smtClean="0">
                <a:solidFill>
                  <a:schemeClr val="tx1"/>
                </a:solidFill>
              </a:rPr>
              <a:t>人間</a:t>
            </a:r>
            <a:r>
              <a:rPr lang="ja-JP" altLang="en-US" dirty="0">
                <a:solidFill>
                  <a:schemeClr val="tx1"/>
                </a:solidFill>
              </a:rPr>
              <a:t>の感性を再現するシステムの</a:t>
            </a:r>
            <a:r>
              <a:rPr lang="ja-JP" altLang="en-US" dirty="0" smtClean="0">
                <a:solidFill>
                  <a:schemeClr val="tx1"/>
                </a:solidFill>
              </a:rPr>
              <a:t>研究</a:t>
            </a:r>
            <a:endParaRPr lang="en-US" altLang="ja-JP" dirty="0" smtClean="0">
              <a:solidFill>
                <a:schemeClr val="tx1"/>
              </a:solidFill>
            </a:endParaRPr>
          </a:p>
          <a:p>
            <a:pPr lvl="1"/>
            <a:r>
              <a:rPr lang="ja-JP" altLang="en-US" dirty="0" smtClean="0">
                <a:solidFill>
                  <a:schemeClr val="tx1"/>
                </a:solidFill>
              </a:rPr>
              <a:t>ソリューションシステム開発の研究</a:t>
            </a:r>
            <a:endParaRPr lang="en-US" altLang="ja-JP" dirty="0" smtClean="0">
              <a:solidFill>
                <a:schemeClr val="tx1"/>
              </a:solidFill>
            </a:endParaRPr>
          </a:p>
          <a:p>
            <a:pPr lvl="2"/>
            <a:r>
              <a:rPr lang="ja-JP" altLang="en-US" dirty="0"/>
              <a:t>ジェネリック医薬品の類似検索Ｗｅｂシステムの研究</a:t>
            </a:r>
          </a:p>
          <a:p>
            <a:pPr lvl="2"/>
            <a:r>
              <a:rPr lang="ja-JP" altLang="en-US" dirty="0"/>
              <a:t>障害者向け携帯ゲーム操作支援具の</a:t>
            </a:r>
            <a:r>
              <a:rPr lang="ja-JP" altLang="en-US" dirty="0" smtClean="0"/>
              <a:t>研究</a:t>
            </a:r>
            <a:endParaRPr lang="en-US" altLang="ja-JP" dirty="0" smtClean="0"/>
          </a:p>
          <a:p>
            <a:pPr lvl="2"/>
            <a:r>
              <a:rPr lang="ja-JP" altLang="en-US" dirty="0"/>
              <a:t>プログラム学習</a:t>
            </a:r>
            <a:r>
              <a:rPr lang="en-US" altLang="ja-JP" dirty="0"/>
              <a:t>e-Learning</a:t>
            </a:r>
            <a:r>
              <a:rPr lang="ja-JP" altLang="en-US" dirty="0"/>
              <a:t>システムの</a:t>
            </a:r>
            <a:r>
              <a:rPr lang="ja-JP" altLang="en-US" dirty="0" smtClean="0"/>
              <a:t>研究</a:t>
            </a:r>
            <a:endParaRPr lang="en-US" altLang="ja-JP" dirty="0" smtClean="0"/>
          </a:p>
          <a:p>
            <a:r>
              <a:rPr lang="ja-JP" altLang="en-US" dirty="0"/>
              <a:t>達成</a:t>
            </a:r>
            <a:r>
              <a:rPr lang="ja-JP" altLang="en-US" dirty="0" smtClean="0"/>
              <a:t>目標</a:t>
            </a:r>
            <a:endParaRPr lang="en-US" altLang="ja-JP" dirty="0" smtClean="0"/>
          </a:p>
          <a:p>
            <a:pPr lvl="1"/>
            <a:r>
              <a:rPr lang="ja-JP" altLang="en-US" dirty="0" smtClean="0"/>
              <a:t>電子情報通信学会総合大会での学会発表</a:t>
            </a:r>
            <a:endParaRPr lang="en-US" altLang="ja-JP" dirty="0" smtClean="0"/>
          </a:p>
        </p:txBody>
      </p:sp>
      <p:pic>
        <p:nvPicPr>
          <p:cNvPr id="5" name="Picture 2" descr="D:\特講用画像\P10000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869160"/>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特講用画像\CIMG18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984" y="5301208"/>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5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進め方</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smtClean="0"/>
              <a:t>４月～６月：新人研修</a:t>
            </a:r>
            <a:endParaRPr lang="en-US" altLang="ja-JP" dirty="0" smtClean="0"/>
          </a:p>
          <a:p>
            <a:pPr lvl="1"/>
            <a:r>
              <a:rPr lang="ja-JP" altLang="en-US" dirty="0" smtClean="0"/>
              <a:t>チームにおけるシステム開発の流れを全て体験</a:t>
            </a:r>
            <a:endParaRPr lang="en-US" altLang="ja-JP" dirty="0" smtClean="0"/>
          </a:p>
          <a:p>
            <a:pPr lvl="1"/>
            <a:r>
              <a:rPr lang="ja-JP" altLang="en-US" dirty="0" smtClean="0"/>
              <a:t>Ｎ○Ｔデータの研修を</a:t>
            </a:r>
            <a:r>
              <a:rPr lang="en-US" altLang="ja-JP" dirty="0" smtClean="0"/>
              <a:t>10</a:t>
            </a:r>
            <a:r>
              <a:rPr lang="ja-JP" altLang="en-US" dirty="0" smtClean="0"/>
              <a:t>倍薄めた内容</a:t>
            </a:r>
            <a:endParaRPr lang="en-US" altLang="ja-JP" dirty="0" smtClean="0"/>
          </a:p>
          <a:p>
            <a:r>
              <a:rPr lang="ja-JP" altLang="en-US" dirty="0"/>
              <a:t>７</a:t>
            </a:r>
            <a:r>
              <a:rPr lang="ja-JP" altLang="en-US" dirty="0" smtClean="0"/>
              <a:t>～１２月：研究＆論文執筆</a:t>
            </a:r>
            <a:endParaRPr lang="en-US" altLang="ja-JP" dirty="0" smtClean="0"/>
          </a:p>
          <a:p>
            <a:pPr lvl="1"/>
            <a:r>
              <a:rPr lang="ja-JP" altLang="en-US" dirty="0" smtClean="0"/>
              <a:t>各自でテーマを決めて研究を進める</a:t>
            </a:r>
            <a:endParaRPr lang="en-US" altLang="ja-JP" dirty="0" smtClean="0"/>
          </a:p>
          <a:p>
            <a:pPr lvl="1"/>
            <a:r>
              <a:rPr lang="ja-JP" altLang="en-US" dirty="0" smtClean="0"/>
              <a:t>１２月末までに学会発表用の論文を執筆</a:t>
            </a:r>
            <a:endParaRPr lang="en-US" altLang="ja-JP" dirty="0" smtClean="0"/>
          </a:p>
          <a:p>
            <a:r>
              <a:rPr lang="ja-JP" altLang="en-US" dirty="0"/>
              <a:t>１</a:t>
            </a:r>
            <a:r>
              <a:rPr lang="ja-JP" altLang="en-US" dirty="0" smtClean="0"/>
              <a:t>～３月：学会発表・就活対策</a:t>
            </a:r>
            <a:endParaRPr lang="en-US" altLang="ja-JP" dirty="0" smtClean="0"/>
          </a:p>
          <a:p>
            <a:pPr lvl="1"/>
            <a:r>
              <a:rPr lang="ja-JP" altLang="en-US" dirty="0" smtClean="0"/>
              <a:t>プレゼンテーション練習</a:t>
            </a:r>
            <a:endParaRPr lang="en-US" altLang="ja-JP" dirty="0" smtClean="0"/>
          </a:p>
          <a:p>
            <a:pPr lvl="1"/>
            <a:r>
              <a:rPr kumimoji="1" lang="ja-JP" altLang="en-US" dirty="0"/>
              <a:t>就</a:t>
            </a:r>
            <a:r>
              <a:rPr kumimoji="1" lang="ja-JP" altLang="en-US" dirty="0" smtClean="0"/>
              <a:t>活対策</a:t>
            </a:r>
            <a:endParaRPr kumimoji="1" lang="en-US" altLang="ja-JP" dirty="0" smtClean="0"/>
          </a:p>
        </p:txBody>
      </p:sp>
    </p:spTree>
    <p:extLst>
      <p:ext uri="{BB962C8B-B14F-4D97-AF65-F5344CB8AC3E}">
        <p14:creationId xmlns:p14="http://schemas.microsoft.com/office/powerpoint/2010/main" val="3800107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ゼミに際して</a:t>
            </a:r>
            <a:endParaRPr kumimoji="1" lang="ja-JP" altLang="en-US" dirty="0"/>
          </a:p>
        </p:txBody>
      </p:sp>
      <p:sp>
        <p:nvSpPr>
          <p:cNvPr id="3" name="コンテンツ プレースホルダー 2"/>
          <p:cNvSpPr>
            <a:spLocks noGrp="1"/>
          </p:cNvSpPr>
          <p:nvPr>
            <p:ph sz="quarter" idx="13"/>
          </p:nvPr>
        </p:nvSpPr>
        <p:spPr/>
        <p:txBody>
          <a:bodyPr>
            <a:normAutofit fontScale="92500" lnSpcReduction="10000"/>
          </a:bodyPr>
          <a:lstStyle/>
          <a:p>
            <a:r>
              <a:rPr lang="ja-JP" altLang="en-US" dirty="0" smtClean="0"/>
              <a:t>求めるならば許可する</a:t>
            </a:r>
            <a:endParaRPr lang="en-US" altLang="ja-JP" dirty="0" smtClean="0"/>
          </a:p>
          <a:p>
            <a:pPr lvl="1"/>
            <a:r>
              <a:rPr lang="ja-JP" altLang="en-US" dirty="0" smtClean="0"/>
              <a:t>「面白いことをしたい」と望む場合は，企画として了承を得れば何でも可とする．</a:t>
            </a:r>
            <a:endParaRPr lang="en-US" altLang="ja-JP" dirty="0" smtClean="0"/>
          </a:p>
          <a:p>
            <a:pPr lvl="2"/>
            <a:r>
              <a:rPr lang="ja-JP" altLang="en-US" dirty="0" smtClean="0"/>
              <a:t>例：呑み会，ルーレット闇鍋，サイゼ全メニュー制覇，熊肉を食べる，旅行など</a:t>
            </a:r>
            <a:endParaRPr lang="en-US" altLang="ja-JP" dirty="0" smtClean="0"/>
          </a:p>
          <a:p>
            <a:r>
              <a:rPr lang="ja-JP" altLang="en-US" dirty="0" smtClean="0"/>
              <a:t>アルバイト等について</a:t>
            </a:r>
            <a:endParaRPr lang="en-US" altLang="ja-JP" dirty="0" smtClean="0"/>
          </a:p>
          <a:p>
            <a:pPr lvl="1"/>
            <a:r>
              <a:rPr lang="ja-JP" altLang="en-US" dirty="0" smtClean="0"/>
              <a:t>当ゼミ</a:t>
            </a:r>
            <a:r>
              <a:rPr lang="ja-JP" altLang="en-US" dirty="0"/>
              <a:t>で</a:t>
            </a:r>
            <a:r>
              <a:rPr lang="ja-JP" altLang="en-US" dirty="0" smtClean="0"/>
              <a:t>の活動は苛烈を極める．この為，アルバイトや長期休暇については，諦める必要がある点に注意されたし</a:t>
            </a:r>
            <a:endParaRPr lang="en-US" altLang="ja-JP" dirty="0" smtClean="0"/>
          </a:p>
          <a:p>
            <a:pPr lvl="2"/>
            <a:r>
              <a:rPr lang="ja-JP" altLang="en-US" dirty="0" smtClean="0"/>
              <a:t>過去実績として，多くの学生がアルバイトをやめている</a:t>
            </a:r>
            <a:endParaRPr lang="en-US" altLang="ja-JP" dirty="0" smtClean="0"/>
          </a:p>
          <a:p>
            <a:r>
              <a:rPr lang="ja-JP" altLang="en-US" dirty="0" smtClean="0"/>
              <a:t>求める人材は「修羅の道を歩む覚悟のある者」</a:t>
            </a:r>
            <a:endParaRPr lang="en-US" altLang="ja-JP" dirty="0" smtClean="0"/>
          </a:p>
          <a:p>
            <a:pPr lvl="1"/>
            <a:r>
              <a:rPr lang="ja-JP" altLang="en-US" dirty="0" smtClean="0"/>
              <a:t>当ゼミの活動は，お世辞にも他者に理解されるものではない．それでも，将来の自分を求めて他者に理解されない修羅の道を歩む覚悟のある者を求める．</a:t>
            </a:r>
            <a:endParaRPr lang="en-US" altLang="ja-JP" dirty="0" smtClean="0"/>
          </a:p>
        </p:txBody>
      </p:sp>
    </p:spTree>
    <p:extLst>
      <p:ext uri="{BB962C8B-B14F-4D97-AF65-F5344CB8AC3E}">
        <p14:creationId xmlns:p14="http://schemas.microsoft.com/office/powerpoint/2010/main" val="2870871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面談案内</a:t>
            </a:r>
            <a:endParaRPr kumimoji="1" lang="ja-JP" altLang="en-US" dirty="0"/>
          </a:p>
        </p:txBody>
      </p:sp>
      <p:sp>
        <p:nvSpPr>
          <p:cNvPr id="3" name="コンテンツ プレースホルダー 2"/>
          <p:cNvSpPr>
            <a:spLocks noGrp="1"/>
          </p:cNvSpPr>
          <p:nvPr>
            <p:ph sz="quarter" idx="13"/>
          </p:nvPr>
        </p:nvSpPr>
        <p:spPr/>
        <p:txBody>
          <a:bodyPr>
            <a:normAutofit/>
          </a:bodyPr>
          <a:lstStyle/>
          <a:p>
            <a:r>
              <a:rPr lang="ja-JP" altLang="en-US" dirty="0" smtClean="0"/>
              <a:t>面談方法</a:t>
            </a:r>
            <a:endParaRPr lang="en-US" altLang="ja-JP" dirty="0" smtClean="0"/>
          </a:p>
          <a:p>
            <a:pPr lvl="1"/>
            <a:r>
              <a:rPr lang="ja-JP" altLang="en-US" dirty="0"/>
              <a:t>担当教員の面談を必ず受けること</a:t>
            </a:r>
          </a:p>
          <a:p>
            <a:r>
              <a:rPr lang="ja-JP" altLang="en-US" dirty="0" smtClean="0"/>
              <a:t>面談スケジュール</a:t>
            </a:r>
            <a:endParaRPr lang="en-US" altLang="ja-JP" dirty="0" smtClean="0"/>
          </a:p>
          <a:p>
            <a:pPr lvl="1"/>
            <a:r>
              <a:rPr lang="ja-JP" altLang="en-US" dirty="0" smtClean="0"/>
              <a:t>各教員研究室前に掲示する</a:t>
            </a:r>
            <a:endParaRPr lang="en-US" altLang="ja-JP" dirty="0" smtClean="0"/>
          </a:p>
          <a:p>
            <a:r>
              <a:rPr lang="ja-JP" altLang="en-US" dirty="0" smtClean="0"/>
              <a:t>面談場所</a:t>
            </a:r>
            <a:endParaRPr lang="en-US" altLang="zh-TW" dirty="0" smtClean="0"/>
          </a:p>
          <a:p>
            <a:pPr lvl="1"/>
            <a:r>
              <a:rPr lang="zh-TW" altLang="en-US" dirty="0" smtClean="0"/>
              <a:t>岸本頼紀</a:t>
            </a:r>
            <a:r>
              <a:rPr lang="ja-JP" altLang="en-US" sz="1900" dirty="0" smtClean="0"/>
              <a:t>（</a:t>
            </a:r>
            <a:r>
              <a:rPr lang="zh-TW" altLang="en-US" sz="1900" dirty="0"/>
              <a:t>７号館</a:t>
            </a:r>
            <a:r>
              <a:rPr lang="en-US" altLang="zh-TW" sz="1900" dirty="0"/>
              <a:t>3</a:t>
            </a:r>
            <a:r>
              <a:rPr lang="zh-TW" altLang="en-US" sz="1900" dirty="0"/>
              <a:t>階</a:t>
            </a:r>
            <a:r>
              <a:rPr lang="en-US" altLang="zh-TW" sz="1900" dirty="0"/>
              <a:t>3302</a:t>
            </a:r>
            <a:r>
              <a:rPr lang="zh-TW" altLang="en-US" sz="1900" dirty="0"/>
              <a:t>研究室</a:t>
            </a:r>
            <a:r>
              <a:rPr lang="ja-JP" altLang="en-US" sz="1900" dirty="0" smtClean="0"/>
              <a:t>）</a:t>
            </a:r>
            <a:endParaRPr lang="en-US" altLang="zh-TW" sz="1900" dirty="0"/>
          </a:p>
          <a:p>
            <a:pPr lvl="2"/>
            <a:r>
              <a:rPr lang="ja-JP" altLang="en-US" dirty="0" smtClean="0"/>
              <a:t>ソフトウェア工学、プロジェクトマネージメント、</a:t>
            </a:r>
            <a:r>
              <a:rPr lang="en-US" altLang="ja-JP" dirty="0" smtClean="0"/>
              <a:t>Web</a:t>
            </a:r>
            <a:r>
              <a:rPr lang="ja-JP" altLang="en-US" dirty="0" smtClean="0"/>
              <a:t>デザイン</a:t>
            </a:r>
            <a:r>
              <a:rPr lang="ja-JP" altLang="en-US" dirty="0"/>
              <a:t>、仮想化</a:t>
            </a:r>
            <a:r>
              <a:rPr lang="ja-JP" altLang="en-US" dirty="0" smtClean="0"/>
              <a:t>技術</a:t>
            </a:r>
            <a:endParaRPr lang="en-US" altLang="ja-JP" dirty="0" smtClean="0"/>
          </a:p>
        </p:txBody>
      </p:sp>
    </p:spTree>
    <p:extLst>
      <p:ext uri="{BB962C8B-B14F-4D97-AF65-F5344CB8AC3E}">
        <p14:creationId xmlns:p14="http://schemas.microsoft.com/office/powerpoint/2010/main" val="240141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資料</a:t>
            </a:r>
            <a:r>
              <a:rPr kumimoji="1" lang="en-US" altLang="ja-JP" dirty="0" smtClean="0"/>
              <a:t>URL	</a:t>
            </a:r>
            <a:endParaRPr kumimoji="1" lang="ja-JP" altLang="en-US" dirty="0"/>
          </a:p>
        </p:txBody>
      </p:sp>
      <p:sp>
        <p:nvSpPr>
          <p:cNvPr id="3" name="コンテンツ プレースホルダー 2"/>
          <p:cNvSpPr>
            <a:spLocks noGrp="1"/>
          </p:cNvSpPr>
          <p:nvPr>
            <p:ph sz="quarter" idx="13"/>
          </p:nvPr>
        </p:nvSpPr>
        <p:spPr/>
        <p:txBody>
          <a:bodyPr/>
          <a:lstStyle/>
          <a:p>
            <a:r>
              <a:rPr lang="en-US" altLang="ja-JP" dirty="0" smtClean="0">
                <a:hlinkClick r:id="rId2"/>
              </a:rPr>
              <a:t>http</a:t>
            </a:r>
            <a:r>
              <a:rPr lang="en-US" altLang="ja-JP" dirty="0">
                <a:hlinkClick r:id="rId2"/>
              </a:rPr>
              <a:t>://</a:t>
            </a:r>
            <a:r>
              <a:rPr lang="en-US" altLang="ja-JP" dirty="0" err="1">
                <a:hlinkClick r:id="rId2"/>
              </a:rPr>
              <a:t>www.edu.tuis.ac.jp</a:t>
            </a:r>
            <a:r>
              <a:rPr lang="en-US" altLang="ja-JP" dirty="0" smtClean="0">
                <a:hlinkClick r:id="rId2"/>
              </a:rPr>
              <a:t>/~</a:t>
            </a:r>
            <a:r>
              <a:rPr lang="en-US" altLang="ja-JP" dirty="0" err="1" smtClean="0">
                <a:hlinkClick r:id="rId2"/>
              </a:rPr>
              <a:t>ykawano</a:t>
            </a:r>
            <a:r>
              <a:rPr lang="en-US" altLang="ja-JP" dirty="0" smtClean="0">
                <a:hlinkClick r:id="rId2"/>
              </a:rPr>
              <a:t>/project/system_projects2015.pptx</a:t>
            </a:r>
            <a:endParaRPr lang="en-US" altLang="ja-JP" dirty="0" smtClean="0"/>
          </a:p>
          <a:p>
            <a:r>
              <a:rPr lang="en-US" altLang="ja-JP" dirty="0">
                <a:hlinkClick r:id="rId3"/>
              </a:rPr>
              <a:t>http://</a:t>
            </a:r>
            <a:r>
              <a:rPr lang="en-US" altLang="ja-JP" dirty="0" err="1">
                <a:hlinkClick r:id="rId3"/>
              </a:rPr>
              <a:t>www.edu.tuis.ac.jp</a:t>
            </a:r>
            <a:r>
              <a:rPr lang="en-US" altLang="ja-JP" dirty="0" smtClean="0">
                <a:hlinkClick r:id="rId3"/>
              </a:rPr>
              <a:t>/~</a:t>
            </a:r>
            <a:r>
              <a:rPr lang="en-US" altLang="ja-JP" dirty="0" err="1" smtClean="0">
                <a:hlinkClick r:id="rId3"/>
              </a:rPr>
              <a:t>ykawano</a:t>
            </a:r>
            <a:r>
              <a:rPr lang="en-US" altLang="ja-JP" dirty="0" smtClean="0">
                <a:hlinkClick r:id="rId3"/>
              </a:rPr>
              <a:t>/project/system_projects2015.pdf</a:t>
            </a:r>
            <a:endParaRPr kumimoji="1" lang="ja-JP" altLang="en-US" dirty="0"/>
          </a:p>
        </p:txBody>
      </p:sp>
    </p:spTree>
    <p:extLst>
      <p:ext uri="{BB962C8B-B14F-4D97-AF65-F5344CB8AC3E}">
        <p14:creationId xmlns:p14="http://schemas.microsoft.com/office/powerpoint/2010/main" val="1655121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グループと専門分野</a:t>
            </a:r>
            <a:endParaRPr kumimoji="1" lang="ja-JP" altLang="en-US" dirty="0"/>
          </a:p>
        </p:txBody>
      </p:sp>
      <p:sp>
        <p:nvSpPr>
          <p:cNvPr id="3" name="コンテンツ プレースホルダー 2"/>
          <p:cNvSpPr>
            <a:spLocks noGrp="1"/>
          </p:cNvSpPr>
          <p:nvPr>
            <p:ph sz="quarter" idx="13"/>
          </p:nvPr>
        </p:nvSpPr>
        <p:spPr>
          <a:xfrm>
            <a:off x="107504" y="1412776"/>
            <a:ext cx="8820472" cy="3816424"/>
          </a:xfrm>
        </p:spPr>
        <p:txBody>
          <a:bodyPr>
            <a:normAutofit/>
          </a:bodyPr>
          <a:lstStyle/>
          <a:p>
            <a:r>
              <a:rPr lang="ja-JP" altLang="en-US" dirty="0" smtClean="0"/>
              <a:t>教育モデル</a:t>
            </a:r>
            <a:r>
              <a:rPr lang="en-US" altLang="ja-JP" dirty="0" smtClean="0"/>
              <a:t>(</a:t>
            </a:r>
            <a:r>
              <a:rPr lang="ja-JP" altLang="en-US" dirty="0" smtClean="0"/>
              <a:t>布広・大城）</a:t>
            </a:r>
            <a:endParaRPr lang="en-US" altLang="ja-JP" dirty="0" smtClean="0"/>
          </a:p>
          <a:p>
            <a:pPr lvl="1"/>
            <a:r>
              <a:rPr lang="ja-JP" altLang="en-US" dirty="0" smtClean="0"/>
              <a:t>教育内容や教育方法に関する研究</a:t>
            </a:r>
            <a:endParaRPr lang="en-US" altLang="ja-JP" dirty="0" smtClean="0"/>
          </a:p>
          <a:p>
            <a:r>
              <a:rPr lang="ja-JP" altLang="en-US" dirty="0" smtClean="0">
                <a:solidFill>
                  <a:schemeClr val="accent2"/>
                </a:solidFill>
              </a:rPr>
              <a:t>システム開発（</a:t>
            </a:r>
            <a:r>
              <a:rPr lang="ja-JP" altLang="en-US" dirty="0">
                <a:solidFill>
                  <a:schemeClr val="accent2"/>
                </a:solidFill>
              </a:rPr>
              <a:t>布</a:t>
            </a:r>
            <a:r>
              <a:rPr lang="ja-JP" altLang="en-US" dirty="0" smtClean="0">
                <a:solidFill>
                  <a:schemeClr val="accent2"/>
                </a:solidFill>
              </a:rPr>
              <a:t>広・岸本）</a:t>
            </a:r>
            <a:endParaRPr lang="en-US" altLang="ja-JP" dirty="0" smtClean="0">
              <a:solidFill>
                <a:schemeClr val="accent2"/>
              </a:solidFill>
            </a:endParaRPr>
          </a:p>
          <a:p>
            <a:pPr lvl="1"/>
            <a:r>
              <a:rPr lang="ja-JP" altLang="en-US" dirty="0" smtClean="0"/>
              <a:t>情報端末、コンテンツ仮想化に関する研究</a:t>
            </a:r>
            <a:endParaRPr lang="en-US" altLang="ja-JP" dirty="0" smtClean="0"/>
          </a:p>
          <a:p>
            <a:r>
              <a:rPr lang="ja-JP" altLang="en-US" dirty="0" smtClean="0">
                <a:solidFill>
                  <a:schemeClr val="accent6"/>
                </a:solidFill>
              </a:rPr>
              <a:t>ユーザインタフェース（山口・岸本）</a:t>
            </a:r>
            <a:endParaRPr lang="en-US" altLang="ja-JP" dirty="0" smtClean="0">
              <a:solidFill>
                <a:schemeClr val="accent6"/>
              </a:solidFill>
            </a:endParaRPr>
          </a:p>
          <a:p>
            <a:pPr lvl="1"/>
            <a:r>
              <a:rPr lang="en-US" altLang="ja-JP" dirty="0" smtClean="0"/>
              <a:t>Web</a:t>
            </a:r>
            <a:r>
              <a:rPr lang="ja-JP" altLang="en-US" dirty="0" smtClean="0"/>
              <a:t>化、ユーザインタフェースの研究</a:t>
            </a:r>
            <a:endParaRPr lang="en-US" altLang="ja-JP" dirty="0" smtClean="0"/>
          </a:p>
        </p:txBody>
      </p:sp>
    </p:spTree>
    <p:extLst>
      <p:ext uri="{BB962C8B-B14F-4D97-AF65-F5344CB8AC3E}">
        <p14:creationId xmlns:p14="http://schemas.microsoft.com/office/powerpoint/2010/main" val="4176869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フッター プレースホルダ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en-US" altLang="ja-JP" smtClean="0"/>
              <a:t>2012/6/28 </a:t>
            </a:r>
            <a:endParaRPr kumimoji="0" lang="ja-JP" altLang="en-US" smtClean="0"/>
          </a:p>
        </p:txBody>
      </p:sp>
      <p:sp>
        <p:nvSpPr>
          <p:cNvPr id="19459" name="スライド番号プレースホル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DF05FDB-23AE-4F15-9CF8-C9B974352B57}" type="slidenum">
              <a:rPr kumimoji="0" lang="ja-JP" altLang="en-US" smtClean="0"/>
              <a:pPr eaLnBrk="1" hangingPunct="1"/>
              <a:t>6</a:t>
            </a:fld>
            <a:endParaRPr kumimoji="0" lang="ja-JP" altLang="en-US" smtClean="0"/>
          </a:p>
        </p:txBody>
      </p:sp>
      <p:pic>
        <p:nvPicPr>
          <p:cNvPr id="43010" name="Picture 2" descr="F:\大学体験会説明\_MG_07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476250"/>
            <a:ext cx="431958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大学体験会説明\IMG_59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3932238"/>
            <a:ext cx="34575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
          <p:cNvGraphicFramePr>
            <a:graphicFrameLocks noChangeAspect="1"/>
          </p:cNvGraphicFramePr>
          <p:nvPr/>
        </p:nvGraphicFramePr>
        <p:xfrm>
          <a:off x="4716463" y="1052513"/>
          <a:ext cx="3679825" cy="2232025"/>
        </p:xfrm>
        <a:graphic>
          <a:graphicData uri="http://schemas.openxmlformats.org/presentationml/2006/ole">
            <mc:AlternateContent xmlns:mc="http://schemas.openxmlformats.org/markup-compatibility/2006">
              <mc:Choice xmlns:v="urn:schemas-microsoft-com:vml" Requires="v">
                <p:oleObj spid="_x0000_s3076" name="Visio" r:id="rId5" imgW="10970198" imgH="6134224" progId="">
                  <p:embed/>
                </p:oleObj>
              </mc:Choice>
              <mc:Fallback>
                <p:oleObj name="Visio" r:id="rId5" imgW="10970198" imgH="613422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1052513"/>
                        <a:ext cx="36798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88" y="3357563"/>
            <a:ext cx="242093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988" y="4292600"/>
            <a:ext cx="21018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APTAIN_recor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313" y="4797425"/>
            <a:ext cx="216058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右矢印 13"/>
          <p:cNvSpPr/>
          <p:nvPr/>
        </p:nvSpPr>
        <p:spPr>
          <a:xfrm>
            <a:off x="4787900" y="4294188"/>
            <a:ext cx="504825"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4"/>
          <p:cNvSpPr txBox="1"/>
          <p:nvPr/>
        </p:nvSpPr>
        <p:spPr>
          <a:xfrm>
            <a:off x="611188" y="25400"/>
            <a:ext cx="1439862" cy="523875"/>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企画</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sp>
        <p:nvSpPr>
          <p:cNvPr id="16" name="テキスト ボックス 15"/>
          <p:cNvSpPr txBox="1"/>
          <p:nvPr/>
        </p:nvSpPr>
        <p:spPr>
          <a:xfrm>
            <a:off x="6372225" y="3336925"/>
            <a:ext cx="1439863" cy="523875"/>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開発</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sp>
        <p:nvSpPr>
          <p:cNvPr id="1037" name="テキスト ボックス 16"/>
          <p:cNvSpPr txBox="1">
            <a:spLocks noChangeArrowheads="1"/>
          </p:cNvSpPr>
          <p:nvPr/>
        </p:nvSpPr>
        <p:spPr bwMode="auto">
          <a:xfrm>
            <a:off x="4572001" y="73025"/>
            <a:ext cx="3240360" cy="425758"/>
          </a:xfrm>
          <a:prstGeom prst="rect">
            <a:avLst/>
          </a:prstGeom>
          <a:noFill/>
          <a:ln w="9525">
            <a:noFill/>
            <a:miter lim="800000"/>
            <a:headEnd/>
            <a:tailEnd/>
          </a:ln>
        </p:spPr>
        <p:txBody>
          <a:bodyPr wrap="square">
            <a:spAutoFit/>
          </a:bodyPr>
          <a:lstStyle/>
          <a:p>
            <a:pPr>
              <a:lnSpc>
                <a:spcPts val="2600"/>
              </a:lnSpc>
              <a:spcBef>
                <a:spcPts val="600"/>
              </a:spcBef>
              <a:buFont typeface="Wingdings" pitchFamily="2" charset="2"/>
              <a:buChar char="Ø"/>
              <a:defRPr/>
            </a:pPr>
            <a:r>
              <a:rPr lang="ja-JP" altLang="en-US" sz="2800" b="1" dirty="0" smtClean="0">
                <a:effectLst>
                  <a:outerShdw blurRad="38100" dist="38100" dir="2700000" algn="tl">
                    <a:srgbClr val="000000">
                      <a:alpha val="43137"/>
                    </a:srgbClr>
                  </a:outerShdw>
                </a:effectLst>
                <a:latin typeface="Arial" charset="0"/>
              </a:rPr>
              <a:t>研究開発の流れ</a:t>
            </a:r>
            <a:endParaRPr lang="ja-JP" altLang="en-US" sz="2800" b="1" dirty="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583276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43010"/>
                                        </p:tgtEl>
                                        <p:attrNameLst>
                                          <p:attrName>style.visibility</p:attrName>
                                        </p:attrNameLst>
                                      </p:cBhvr>
                                      <p:to>
                                        <p:strVal val="visible"/>
                                      </p:to>
                                    </p:set>
                                    <p:animEffect transition="in" filter="box(in)">
                                      <p:cBhvr>
                                        <p:cTn id="11" dur="500"/>
                                        <p:tgtEl>
                                          <p:spTgt spid="43010"/>
                                        </p:tgtEl>
                                      </p:cBhvr>
                                    </p:animEffect>
                                  </p:childTnLst>
                                </p:cTn>
                              </p:par>
                            </p:childTnLst>
                          </p:cTn>
                        </p:par>
                        <p:par>
                          <p:cTn id="12" fill="hold" nodeType="afterGroup">
                            <p:stCondLst>
                              <p:cond delay="1000"/>
                            </p:stCondLst>
                            <p:childTnLst>
                              <p:par>
                                <p:cTn id="13" presetID="29"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ppt_x</p:attrName>
                                        </p:attrNameLst>
                                      </p:cBhvr>
                                      <p:tavLst>
                                        <p:tav tm="0">
                                          <p:val>
                                            <p:strVal val="#ppt_x-.2"/>
                                          </p:val>
                                        </p:tav>
                                        <p:tav tm="100000">
                                          <p:val>
                                            <p:strVal val="#ppt_x"/>
                                          </p:val>
                                        </p:tav>
                                      </p:tavLst>
                                    </p:anim>
                                    <p:anim calcmode="lin" valueType="num">
                                      <p:cBhvr>
                                        <p:cTn id="16"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26"/>
                                        </p:tgtEl>
                                      </p:cBhvr>
                                    </p:animEffect>
                                  </p:childTnLst>
                                </p:cTn>
                              </p:par>
                            </p:childTnLst>
                          </p:cTn>
                        </p:par>
                        <p:par>
                          <p:cTn id="18" fill="hold" nodeType="withGroup">
                            <p:stCondLst>
                              <p:cond delay="2000"/>
                            </p:stCondLst>
                            <p:childTnLst>
                              <p:par>
                                <p:cTn id="19" presetID="4"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par>
                          <p:cTn id="22" fill="hold" nodeType="afterGroup">
                            <p:stCondLst>
                              <p:cond delay="2500"/>
                            </p:stCondLst>
                            <p:childTnLst>
                              <p:par>
                                <p:cTn id="23" presetID="4"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childTnLst>
                          </p:cTn>
                        </p:par>
                        <p:par>
                          <p:cTn id="26" fill="hold" nodeType="afterGroup">
                            <p:stCondLst>
                              <p:cond delay="3000"/>
                            </p:stCondLst>
                            <p:childTnLst>
                              <p:par>
                                <p:cTn id="27" presetID="4"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par>
                          <p:cTn id="30" fill="hold" nodeType="withGroup">
                            <p:stCondLst>
                              <p:cond delay="3500"/>
                            </p:stCondLst>
                            <p:childTnLst>
                              <p:par>
                                <p:cTn id="31" presetID="4"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childTnLst>
                          </p:cTn>
                        </p:par>
                        <p:par>
                          <p:cTn id="34" fill="hold" nodeType="afterGroup">
                            <p:stCondLst>
                              <p:cond delay="4000"/>
                            </p:stCondLst>
                            <p:childTnLst>
                              <p:par>
                                <p:cTn id="35" presetID="4"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par>
                          <p:cTn id="38" fill="hold" nodeType="afterGroup">
                            <p:stCondLst>
                              <p:cond delay="4500"/>
                            </p:stCondLst>
                            <p:childTnLst>
                              <p:par>
                                <p:cTn id="39" presetID="4"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ox(in)">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フッター プレースホルダ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kumimoji="0" lang="en-US" altLang="ja-JP" smtClean="0"/>
              <a:t>2012/6/28 </a:t>
            </a:r>
            <a:endParaRPr kumimoji="0" lang="ja-JP" altLang="en-US" smtClean="0"/>
          </a:p>
        </p:txBody>
      </p:sp>
      <p:sp>
        <p:nvSpPr>
          <p:cNvPr id="20483" name="スライド番号プレースホル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E0CB6EC-1089-412F-B40D-3CF3D38BCA75}" type="slidenum">
              <a:rPr kumimoji="0" lang="ja-JP" altLang="en-US" smtClean="0"/>
              <a:pPr eaLnBrk="1" hangingPunct="1"/>
              <a:t>7</a:t>
            </a:fld>
            <a:endParaRPr kumimoji="0" lang="ja-JP" altLang="en-US" smtClean="0"/>
          </a:p>
        </p:txBody>
      </p:sp>
      <p:pic>
        <p:nvPicPr>
          <p:cNvPr id="5" name="Picture 2" descr="IMG_39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1363" y="628650"/>
            <a:ext cx="3144837" cy="209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001\camera\画像 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363" y="1906589"/>
            <a:ext cx="2801553" cy="210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2" descr="F:\大学体験会説明\図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29" y="4209414"/>
            <a:ext cx="3988221" cy="222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右矢印 39"/>
          <p:cNvSpPr/>
          <p:nvPr/>
        </p:nvSpPr>
        <p:spPr>
          <a:xfrm>
            <a:off x="3642995" y="929958"/>
            <a:ext cx="504825"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曲折矢印 41"/>
          <p:cNvSpPr/>
          <p:nvPr/>
        </p:nvSpPr>
        <p:spPr>
          <a:xfrm flipH="1" flipV="1">
            <a:off x="7155179" y="4503420"/>
            <a:ext cx="1433195" cy="648018"/>
          </a:xfrm>
          <a:prstGeom prst="bentArrow">
            <a:avLst>
              <a:gd name="adj1" fmla="val 25000"/>
              <a:gd name="adj2" fmla="val 25000"/>
              <a:gd name="adj3" fmla="val 2771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3" name="テキスト ボックス 42"/>
          <p:cNvSpPr txBox="1"/>
          <p:nvPr/>
        </p:nvSpPr>
        <p:spPr>
          <a:xfrm>
            <a:off x="684213" y="68580"/>
            <a:ext cx="1439862" cy="523875"/>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テスト</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sp>
        <p:nvSpPr>
          <p:cNvPr id="44" name="テキスト ボックス 43"/>
          <p:cNvSpPr txBox="1"/>
          <p:nvPr/>
        </p:nvSpPr>
        <p:spPr>
          <a:xfrm>
            <a:off x="5580063" y="112713"/>
            <a:ext cx="1439862" cy="522287"/>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運用</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sp>
        <p:nvSpPr>
          <p:cNvPr id="45" name="テキスト ボックス 44"/>
          <p:cNvSpPr txBox="1"/>
          <p:nvPr/>
        </p:nvSpPr>
        <p:spPr>
          <a:xfrm>
            <a:off x="4296728" y="3844608"/>
            <a:ext cx="1439862" cy="523875"/>
          </a:xfrm>
          <a:prstGeom prst="rect">
            <a:avLst/>
          </a:prstGeom>
          <a:noFill/>
        </p:spPr>
        <p:txBody>
          <a:bodyPr>
            <a:spAutoFit/>
          </a:bodyPr>
          <a:lstStyle/>
          <a:p>
            <a:pPr>
              <a:defRPr/>
            </a:pPr>
            <a:r>
              <a:rPr lang="en-US" altLang="ja-JP" sz="2800" b="1" dirty="0">
                <a:effectLst>
                  <a:outerShdw blurRad="38100" dist="38100" dir="2700000" algn="tl">
                    <a:srgbClr val="000000">
                      <a:alpha val="43137"/>
                    </a:srgbClr>
                  </a:outerShdw>
                </a:effectLst>
                <a:latin typeface="Arial" charset="0"/>
              </a:rPr>
              <a:t>【</a:t>
            </a:r>
            <a:r>
              <a:rPr lang="ja-JP" altLang="en-US" sz="2800" b="1" dirty="0">
                <a:effectLst>
                  <a:outerShdw blurRad="38100" dist="38100" dir="2700000" algn="tl">
                    <a:srgbClr val="000000">
                      <a:alpha val="43137"/>
                    </a:srgbClr>
                  </a:outerShdw>
                </a:effectLst>
                <a:latin typeface="Arial" charset="0"/>
              </a:rPr>
              <a:t>評価</a:t>
            </a:r>
            <a:r>
              <a:rPr lang="en-US" altLang="ja-JP" sz="2800" b="1" dirty="0">
                <a:effectLst>
                  <a:outerShdw blurRad="38100" dist="38100" dir="2700000" algn="tl">
                    <a:srgbClr val="000000">
                      <a:alpha val="43137"/>
                    </a:srgbClr>
                  </a:outerShdw>
                </a:effectLst>
                <a:latin typeface="Arial" charset="0"/>
              </a:rPr>
              <a:t>】</a:t>
            </a:r>
            <a:endParaRPr lang="ja-JP" altLang="en-US" sz="2800" b="1" dirty="0">
              <a:effectLst>
                <a:outerShdw blurRad="38100" dist="38100" dir="2700000" algn="tl">
                  <a:srgbClr val="000000">
                    <a:alpha val="43137"/>
                  </a:srgbClr>
                </a:outerShdw>
              </a:effectLst>
              <a:latin typeface="Arial" charset="0"/>
            </a:endParaRPr>
          </a:p>
        </p:txBody>
      </p:sp>
      <p:pic>
        <p:nvPicPr>
          <p:cNvPr id="18445" name="Picture 13" descr="J:\アルバム\2012-09-05\DSCN10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9100" y="4427538"/>
            <a:ext cx="2833688"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6" name="Picture 2"/>
          <p:cNvPicPr>
            <a:picLocks noChangeAspect="1" noChangeArrowheads="1"/>
          </p:cNvPicPr>
          <p:nvPr/>
        </p:nvPicPr>
        <p:blipFill>
          <a:blip r:embed="rId6" cstate="print"/>
          <a:srcRect/>
          <a:stretch>
            <a:fillRect/>
          </a:stretch>
        </p:blipFill>
        <p:spPr bwMode="auto">
          <a:xfrm>
            <a:off x="306997" y="601980"/>
            <a:ext cx="2884547" cy="2164080"/>
          </a:xfrm>
          <a:prstGeom prst="rect">
            <a:avLst/>
          </a:prstGeom>
          <a:noFill/>
          <a:ln w="9525">
            <a:noFill/>
            <a:miter lim="800000"/>
            <a:headEnd/>
            <a:tailEnd/>
          </a:ln>
          <a:effectLst/>
        </p:spPr>
      </p:pic>
      <p:pic>
        <p:nvPicPr>
          <p:cNvPr id="4" name="Picture 3" descr="F:\大学体験会説明\_MG_113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6360" y="2141846"/>
            <a:ext cx="2800119" cy="186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536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2946"/>
                                        </p:tgtEl>
                                        <p:attrNameLst>
                                          <p:attrName>style.visibility</p:attrName>
                                        </p:attrNameLst>
                                      </p:cBhvr>
                                      <p:to>
                                        <p:strVal val="visible"/>
                                      </p:to>
                                    </p:set>
                                    <p:animEffect transition="in" filter="box(in)">
                                      <p:cBhvr>
                                        <p:cTn id="11" dur="500"/>
                                        <p:tgtEl>
                                          <p:spTgt spid="82946"/>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par>
                          <p:cTn id="16" fill="hold" nodeType="with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ox(in)">
                                      <p:cBhvr>
                                        <p:cTn id="19" dur="500"/>
                                        <p:tgtEl>
                                          <p:spTgt spid="40"/>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ox(in)">
                                      <p:cBhvr>
                                        <p:cTn id="23" dur="500"/>
                                        <p:tgtEl>
                                          <p:spTgt spid="44"/>
                                        </p:tgtEl>
                                      </p:cBhvr>
                                    </p:animEffect>
                                  </p:child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par>
                          <p:cTn id="28" fill="hold" nodeType="afterGroup">
                            <p:stCondLst>
                              <p:cond delay="3000"/>
                            </p:stCondLst>
                            <p:childTnLst>
                              <p:par>
                                <p:cTn id="29" presetID="4"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par>
                          <p:cTn id="32" fill="hold" nodeType="with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in)">
                                      <p:cBhvr>
                                        <p:cTn id="35" dur="500"/>
                                        <p:tgtEl>
                                          <p:spTgt spid="42"/>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ox(in)">
                                      <p:cBhvr>
                                        <p:cTn id="39" dur="500"/>
                                        <p:tgtEl>
                                          <p:spTgt spid="45"/>
                                        </p:tgtEl>
                                      </p:cBhvr>
                                    </p:animEffect>
                                  </p:childTnLst>
                                </p:cTn>
                              </p:par>
                            </p:childTnLst>
                          </p:cTn>
                        </p:par>
                        <p:par>
                          <p:cTn id="40" fill="hold" nodeType="afterGroup">
                            <p:stCondLst>
                              <p:cond delay="4500"/>
                            </p:stCondLst>
                            <p:childTnLst>
                              <p:par>
                                <p:cTn id="41" presetID="6" presetClass="entr" presetSubtype="16" fill="hold" nodeType="afterEffect">
                                  <p:stCondLst>
                                    <p:cond delay="0"/>
                                  </p:stCondLst>
                                  <p:childTnLst>
                                    <p:set>
                                      <p:cBhvr>
                                        <p:cTn id="42" dur="1" fill="hold">
                                          <p:stCondLst>
                                            <p:cond delay="0"/>
                                          </p:stCondLst>
                                        </p:cTn>
                                        <p:tgtEl>
                                          <p:spTgt spid="18445"/>
                                        </p:tgtEl>
                                        <p:attrNameLst>
                                          <p:attrName>style.visibility</p:attrName>
                                        </p:attrNameLst>
                                      </p:cBhvr>
                                      <p:to>
                                        <p:strVal val="visible"/>
                                      </p:to>
                                    </p:set>
                                    <p:animEffect transition="in" filter="circle(in)">
                                      <p:cBhvr>
                                        <p:cTn id="43" dur="500"/>
                                        <p:tgtEl>
                                          <p:spTgt spid="18445"/>
                                        </p:tgtEl>
                                      </p:cBhvr>
                                    </p:animEffect>
                                  </p:childTnLst>
                                </p:cTn>
                              </p:par>
                            </p:childTnLst>
                          </p:cTn>
                        </p:par>
                        <p:par>
                          <p:cTn id="44" fill="hold" nodeType="afterGroup">
                            <p:stCondLst>
                              <p:cond delay="5000"/>
                            </p:stCondLst>
                            <p:childTnLst>
                              <p:par>
                                <p:cTn id="45" presetID="4" presetClass="entr" presetSubtype="16" fill="hold" nodeType="afterEffect">
                                  <p:stCondLst>
                                    <p:cond delay="0"/>
                                  </p:stCondLst>
                                  <p:childTnLst>
                                    <p:set>
                                      <p:cBhvr>
                                        <p:cTn id="46" dur="1" fill="hold">
                                          <p:stCondLst>
                                            <p:cond delay="0"/>
                                          </p:stCondLst>
                                        </p:cTn>
                                        <p:tgtEl>
                                          <p:spTgt spid="44034"/>
                                        </p:tgtEl>
                                        <p:attrNameLst>
                                          <p:attrName>style.visibility</p:attrName>
                                        </p:attrNameLst>
                                      </p:cBhvr>
                                      <p:to>
                                        <p:strVal val="visible"/>
                                      </p:to>
                                    </p:set>
                                    <p:animEffect transition="in" filter="box(in)">
                                      <p:cBhvr>
                                        <p:cTn id="4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プロジェクトの進め方</a:t>
            </a:r>
            <a:endParaRPr kumimoji="1" lang="ja-JP" altLang="en-US" dirty="0"/>
          </a:p>
        </p:txBody>
      </p:sp>
      <p:sp>
        <p:nvSpPr>
          <p:cNvPr id="3" name="コンテンツ プレースホルダー 2"/>
          <p:cNvSpPr>
            <a:spLocks noGrp="1"/>
          </p:cNvSpPr>
          <p:nvPr>
            <p:ph sz="quarter" idx="13"/>
          </p:nvPr>
        </p:nvSpPr>
        <p:spPr/>
        <p:txBody>
          <a:bodyPr>
            <a:normAutofit/>
          </a:bodyPr>
          <a:lstStyle/>
          <a:p>
            <a:r>
              <a:rPr kumimoji="1" lang="ja-JP" altLang="en-US" dirty="0" smtClean="0"/>
              <a:t>開発サイクル（</a:t>
            </a:r>
            <a:r>
              <a:rPr lang="ja-JP" altLang="en-US" dirty="0" smtClean="0"/>
              <a:t>半年</a:t>
            </a:r>
            <a:r>
              <a:rPr lang="en-US" altLang="ja-JP" dirty="0" smtClean="0"/>
              <a:t>1</a:t>
            </a:r>
            <a:r>
              <a:rPr lang="ja-JP" altLang="en-US" dirty="0" smtClean="0"/>
              <a:t>～２サイクル）</a:t>
            </a:r>
            <a:endParaRPr lang="en-US" altLang="ja-JP" dirty="0" smtClean="0"/>
          </a:p>
          <a:p>
            <a:pPr lvl="2"/>
            <a:r>
              <a:rPr lang="ja-JP" altLang="en-US" dirty="0"/>
              <a:t>要求</a:t>
            </a:r>
            <a:r>
              <a:rPr lang="ja-JP" altLang="en-US" dirty="0" smtClean="0"/>
              <a:t>分析 ⇒ 機能設計 ⇒ 実装 ⇒ テスト ⇒ 運用 ⇒ 評価</a:t>
            </a:r>
            <a:endParaRPr lang="en-US" altLang="ja-JP" dirty="0" smtClean="0"/>
          </a:p>
          <a:p>
            <a:r>
              <a:rPr kumimoji="1" lang="ja-JP" altLang="en-US" dirty="0" smtClean="0"/>
              <a:t>ミーティング</a:t>
            </a:r>
            <a:endParaRPr kumimoji="1" lang="en-US" altLang="ja-JP" dirty="0" smtClean="0"/>
          </a:p>
          <a:p>
            <a:pPr lvl="1"/>
            <a:r>
              <a:rPr kumimoji="1" lang="ja-JP" altLang="en-US" dirty="0" smtClean="0"/>
              <a:t>全体ミーティング</a:t>
            </a:r>
            <a:endParaRPr kumimoji="1" lang="en-US" altLang="ja-JP" dirty="0" smtClean="0"/>
          </a:p>
          <a:p>
            <a:pPr lvl="2"/>
            <a:r>
              <a:rPr lang="ja-JP" altLang="en-US" dirty="0" smtClean="0"/>
              <a:t>月１回</a:t>
            </a:r>
            <a:endParaRPr lang="en-US" altLang="ja-JP" dirty="0" smtClean="0"/>
          </a:p>
          <a:p>
            <a:pPr lvl="1"/>
            <a:r>
              <a:rPr lang="ja-JP" altLang="en-US" dirty="0" smtClean="0"/>
              <a:t>グループミーティング</a:t>
            </a:r>
            <a:endParaRPr lang="en-US" altLang="ja-JP" dirty="0" smtClean="0"/>
          </a:p>
          <a:p>
            <a:pPr lvl="2"/>
            <a:r>
              <a:rPr lang="ja-JP" altLang="en-US" dirty="0" smtClean="0"/>
              <a:t>グループ毎（週２回）</a:t>
            </a:r>
            <a:endParaRPr lang="en-US" altLang="ja-JP" dirty="0" smtClean="0"/>
          </a:p>
        </p:txBody>
      </p:sp>
    </p:spTree>
    <p:extLst>
      <p:ext uri="{BB962C8B-B14F-4D97-AF65-F5344CB8AC3E}">
        <p14:creationId xmlns:p14="http://schemas.microsoft.com/office/powerpoint/2010/main" val="747229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面談案内</a:t>
            </a:r>
            <a:endParaRPr kumimoji="1" lang="ja-JP" altLang="en-US" dirty="0"/>
          </a:p>
        </p:txBody>
      </p:sp>
      <p:sp>
        <p:nvSpPr>
          <p:cNvPr id="3" name="コンテンツ プレースホルダー 2"/>
          <p:cNvSpPr>
            <a:spLocks noGrp="1"/>
          </p:cNvSpPr>
          <p:nvPr>
            <p:ph sz="quarter" idx="13"/>
          </p:nvPr>
        </p:nvSpPr>
        <p:spPr/>
        <p:txBody>
          <a:bodyPr>
            <a:normAutofit fontScale="92500" lnSpcReduction="20000"/>
          </a:bodyPr>
          <a:lstStyle/>
          <a:p>
            <a:r>
              <a:rPr lang="ja-JP" altLang="en-US" dirty="0" smtClean="0"/>
              <a:t>面談方法</a:t>
            </a:r>
            <a:endParaRPr lang="en-US" altLang="ja-JP" dirty="0" smtClean="0"/>
          </a:p>
          <a:p>
            <a:pPr lvl="1"/>
            <a:r>
              <a:rPr lang="ja-JP" altLang="en-US" dirty="0" smtClean="0"/>
              <a:t>配属を希望するゼミの面談を必ず受けること</a:t>
            </a:r>
            <a:endParaRPr lang="en-US" altLang="ja-JP" dirty="0" smtClean="0"/>
          </a:p>
          <a:p>
            <a:r>
              <a:rPr lang="ja-JP" altLang="en-US" dirty="0" smtClean="0"/>
              <a:t>面談スケジュール</a:t>
            </a:r>
            <a:endParaRPr lang="en-US" altLang="ja-JP" dirty="0" smtClean="0"/>
          </a:p>
          <a:p>
            <a:pPr lvl="1"/>
            <a:r>
              <a:rPr lang="ja-JP" altLang="en-US" dirty="0" smtClean="0"/>
              <a:t>各教員研究室前に掲示する</a:t>
            </a:r>
            <a:endParaRPr lang="en-US" altLang="ja-JP" dirty="0" smtClean="0"/>
          </a:p>
          <a:p>
            <a:r>
              <a:rPr lang="ja-JP" altLang="en-US" dirty="0" smtClean="0"/>
              <a:t>面談場所</a:t>
            </a:r>
            <a:endParaRPr lang="en-US" altLang="zh-TW" dirty="0" smtClean="0"/>
          </a:p>
          <a:p>
            <a:pPr lvl="1"/>
            <a:r>
              <a:rPr lang="zh-TW" altLang="en-US" dirty="0" smtClean="0"/>
              <a:t>布広永示</a:t>
            </a:r>
            <a:r>
              <a:rPr lang="ja-JP" altLang="en-US" sz="1900" dirty="0" smtClean="0"/>
              <a:t>（７号館</a:t>
            </a:r>
            <a:r>
              <a:rPr lang="en-US" altLang="ja-JP" sz="1900" dirty="0" smtClean="0"/>
              <a:t>3404</a:t>
            </a:r>
            <a:r>
              <a:rPr lang="ja-JP" altLang="en-US" sz="1900" dirty="0" smtClean="0"/>
              <a:t>階</a:t>
            </a:r>
            <a:r>
              <a:rPr lang="en-US" altLang="ja-JP" sz="1900" dirty="0" smtClean="0"/>
              <a:t>3424</a:t>
            </a:r>
            <a:r>
              <a:rPr lang="ja-JP" altLang="en-US" sz="1900" dirty="0" smtClean="0"/>
              <a:t>学生研究室）</a:t>
            </a:r>
            <a:r>
              <a:rPr lang="en-US" altLang="ja-JP" sz="1900" dirty="0" smtClean="0"/>
              <a:t>※</a:t>
            </a:r>
            <a:r>
              <a:rPr lang="ja-JP" altLang="en-US" sz="1900" dirty="0" smtClean="0"/>
              <a:t>ゼミ生</a:t>
            </a:r>
            <a:r>
              <a:rPr lang="ja-JP" altLang="en-US" sz="1900" dirty="0"/>
              <a:t>に</a:t>
            </a:r>
            <a:r>
              <a:rPr lang="ja-JP" altLang="en-US" sz="1900" dirty="0" smtClean="0"/>
              <a:t>よる面談可</a:t>
            </a:r>
            <a:endParaRPr lang="en-US" altLang="zh-TW" sz="1900" dirty="0" smtClean="0"/>
          </a:p>
          <a:p>
            <a:pPr lvl="2"/>
            <a:r>
              <a:rPr lang="ja-JP" altLang="en-US" dirty="0" smtClean="0"/>
              <a:t>教育モデル、システム開発、教育システム</a:t>
            </a:r>
            <a:endParaRPr lang="en-US" altLang="zh-TW" dirty="0" smtClean="0"/>
          </a:p>
          <a:p>
            <a:pPr lvl="1"/>
            <a:r>
              <a:rPr lang="zh-TW" altLang="en-US" dirty="0" smtClean="0"/>
              <a:t>岸本頼紀</a:t>
            </a:r>
            <a:r>
              <a:rPr lang="ja-JP" altLang="en-US" sz="1900" dirty="0"/>
              <a:t>（</a:t>
            </a:r>
            <a:r>
              <a:rPr lang="ja-JP" altLang="en-US" sz="1900" dirty="0" smtClean="0"/>
              <a:t>７号館</a:t>
            </a:r>
            <a:r>
              <a:rPr lang="en-US" altLang="ja-JP" sz="1900" dirty="0" smtClean="0"/>
              <a:t>3</a:t>
            </a:r>
            <a:r>
              <a:rPr lang="ja-JP" altLang="en-US" sz="1900" dirty="0" smtClean="0"/>
              <a:t>階</a:t>
            </a:r>
            <a:r>
              <a:rPr lang="en-US" altLang="ja-JP" sz="1900" dirty="0" smtClean="0"/>
              <a:t>3302</a:t>
            </a:r>
            <a:r>
              <a:rPr lang="ja-JP" altLang="en-US" sz="1900" dirty="0" smtClean="0"/>
              <a:t>研究室）</a:t>
            </a:r>
            <a:endParaRPr lang="en-US" altLang="zh-TW" sz="1900" dirty="0"/>
          </a:p>
          <a:p>
            <a:pPr lvl="2"/>
            <a:r>
              <a:rPr lang="ja-JP" altLang="en-US" dirty="0" smtClean="0"/>
              <a:t>システム開発、プロジェクトマネージメント、</a:t>
            </a:r>
            <a:r>
              <a:rPr lang="en-US" altLang="ja-JP" dirty="0" smtClean="0"/>
              <a:t>Web</a:t>
            </a:r>
            <a:r>
              <a:rPr lang="ja-JP" altLang="en-US" dirty="0" smtClean="0"/>
              <a:t>デザイン</a:t>
            </a:r>
            <a:r>
              <a:rPr lang="ja-JP" altLang="en-US" dirty="0"/>
              <a:t>、仮想化技術</a:t>
            </a:r>
            <a:endParaRPr lang="en-US" altLang="zh-TW" dirty="0" smtClean="0"/>
          </a:p>
          <a:p>
            <a:pPr lvl="1"/>
            <a:r>
              <a:rPr lang="zh-TW" altLang="en-US" dirty="0" smtClean="0"/>
              <a:t>山口</a:t>
            </a:r>
            <a:r>
              <a:rPr lang="zh-TW" altLang="en-US" dirty="0"/>
              <a:t>崇</a:t>
            </a:r>
            <a:r>
              <a:rPr lang="zh-TW" altLang="en-US" dirty="0" smtClean="0"/>
              <a:t>志</a:t>
            </a:r>
            <a:r>
              <a:rPr lang="ja-JP" altLang="en-US" sz="1900" dirty="0"/>
              <a:t>（７号館</a:t>
            </a:r>
            <a:r>
              <a:rPr lang="ja-JP" altLang="en-US" sz="1900" dirty="0" smtClean="0"/>
              <a:t>４階 </a:t>
            </a:r>
            <a:r>
              <a:rPr lang="en-US" altLang="ja-JP" sz="1900" dirty="0" smtClean="0"/>
              <a:t>3201</a:t>
            </a:r>
            <a:r>
              <a:rPr lang="ja-JP" altLang="en-US" sz="1900" dirty="0" smtClean="0"/>
              <a:t>研究室、</a:t>
            </a:r>
            <a:r>
              <a:rPr lang="en-US" altLang="ja-JP" sz="1900" dirty="0" smtClean="0"/>
              <a:t>3221</a:t>
            </a:r>
            <a:r>
              <a:rPr lang="ja-JP" altLang="en-US" sz="1900" dirty="0" smtClean="0"/>
              <a:t>学生</a:t>
            </a:r>
            <a:r>
              <a:rPr lang="ja-JP" altLang="en-US" sz="1900" dirty="0"/>
              <a:t>研究室</a:t>
            </a:r>
            <a:r>
              <a:rPr lang="ja-JP" altLang="en-US" sz="1900" dirty="0" smtClean="0"/>
              <a:t>）</a:t>
            </a:r>
            <a:r>
              <a:rPr lang="en-US" altLang="ja-JP" sz="1900" dirty="0"/>
              <a:t> ※</a:t>
            </a:r>
            <a:r>
              <a:rPr lang="ja-JP" altLang="en-US" sz="1900" dirty="0"/>
              <a:t>ゼミ生による面談可</a:t>
            </a:r>
            <a:endParaRPr lang="en-US" altLang="zh-TW" sz="1900" dirty="0" smtClean="0"/>
          </a:p>
          <a:p>
            <a:pPr lvl="2"/>
            <a:r>
              <a:rPr lang="en-US" altLang="ja-JP" dirty="0" smtClean="0"/>
              <a:t>Web</a:t>
            </a:r>
            <a:r>
              <a:rPr lang="ja-JP" altLang="en-US" dirty="0" smtClean="0"/>
              <a:t>システム開発、仮想化技術</a:t>
            </a:r>
            <a:endParaRPr lang="en-US" altLang="zh-TW" dirty="0" smtClean="0"/>
          </a:p>
          <a:p>
            <a:pPr lvl="1"/>
            <a:r>
              <a:rPr lang="ja-JP" altLang="en-US" dirty="0" smtClean="0"/>
              <a:t>大城正典</a:t>
            </a:r>
            <a:r>
              <a:rPr lang="ja-JP" altLang="en-US" sz="1900" dirty="0" smtClean="0"/>
              <a:t>（</a:t>
            </a:r>
            <a:r>
              <a:rPr lang="en-US" altLang="ja-JP" sz="1900" dirty="0" smtClean="0"/>
              <a:t>5</a:t>
            </a:r>
            <a:r>
              <a:rPr lang="ja-JP" altLang="en-US" sz="1900" dirty="0" smtClean="0"/>
              <a:t>号館</a:t>
            </a:r>
            <a:r>
              <a:rPr lang="en-US" altLang="ja-JP" sz="1900" dirty="0" smtClean="0"/>
              <a:t>2</a:t>
            </a:r>
            <a:r>
              <a:rPr lang="ja-JP" altLang="en-US" sz="1900" dirty="0" smtClean="0"/>
              <a:t>階</a:t>
            </a:r>
            <a:r>
              <a:rPr lang="en-US" altLang="ja-JP" sz="1900" dirty="0" smtClean="0"/>
              <a:t>821</a:t>
            </a:r>
            <a:r>
              <a:rPr lang="ja-JP" altLang="en-US" sz="1900" dirty="0" smtClean="0"/>
              <a:t>研究室）</a:t>
            </a:r>
            <a:endParaRPr lang="en-US" altLang="ja-JP" sz="1900" dirty="0" smtClean="0"/>
          </a:p>
          <a:p>
            <a:pPr lvl="2"/>
            <a:r>
              <a:rPr lang="ja-JP" altLang="en-US" dirty="0" smtClean="0"/>
              <a:t>教育モデル、システム開発</a:t>
            </a:r>
            <a:endParaRPr lang="en-US" altLang="ja-JP" dirty="0" smtClean="0"/>
          </a:p>
        </p:txBody>
      </p:sp>
    </p:spTree>
    <p:extLst>
      <p:ext uri="{BB962C8B-B14F-4D97-AF65-F5344CB8AC3E}">
        <p14:creationId xmlns:p14="http://schemas.microsoft.com/office/powerpoint/2010/main" val="1122163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c_template_2013b">
  <a:themeElements>
    <a:clrScheme name="ユーザー定義 7">
      <a:dk1>
        <a:sysClr val="windowText" lastClr="000000"/>
      </a:dk1>
      <a:lt1>
        <a:sysClr val="window" lastClr="FFFFFF"/>
      </a:lt1>
      <a:dk2>
        <a:srgbClr val="207FBF"/>
      </a:dk2>
      <a:lt2>
        <a:srgbClr val="EEECE1"/>
      </a:lt2>
      <a:accent1>
        <a:srgbClr val="207FBF"/>
      </a:accent1>
      <a:accent2>
        <a:srgbClr val="0F3F5F"/>
      </a:accent2>
      <a:accent3>
        <a:srgbClr val="FFC000"/>
      </a:accent3>
      <a:accent4>
        <a:srgbClr val="C0504D"/>
      </a:accent4>
      <a:accent5>
        <a:srgbClr val="9BBB59"/>
      </a:accent5>
      <a:accent6>
        <a:srgbClr val="8064A2"/>
      </a:accent6>
      <a:hlink>
        <a:srgbClr val="0000FF"/>
      </a:hlink>
      <a:folHlink>
        <a:srgbClr val="800080"/>
      </a:folHlink>
    </a:clrScheme>
    <a:fontScheme name="ユーザー定義 1">
      <a:majorFont>
        <a:latin typeface="Meiryo UI"/>
        <a:ea typeface="Meiryo UI"/>
        <a:cs typeface=""/>
      </a:majorFont>
      <a:minorFont>
        <a:latin typeface="メイリオ"/>
        <a:ea typeface="メイリオ"/>
        <a:cs typeface=""/>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bodyPr rtlCol="0" anchor="ctr"/>
      <a:lstStyle>
        <a:defPPr algn="ctr">
          <a:defRPr kumimoji="1"/>
        </a:defPPr>
      </a:lstStyle>
      <a:style>
        <a:lnRef idx="3">
          <a:schemeClr val="lt1"/>
        </a:lnRef>
        <a:fillRef idx="1">
          <a:schemeClr val="accent1"/>
        </a:fillRef>
        <a:effectRef idx="1">
          <a:schemeClr val="accent1"/>
        </a:effectRef>
        <a:fontRef idx="minor">
          <a:schemeClr val="lt1"/>
        </a:fontRef>
      </a:style>
    </a:spDef>
    <a:lnDef>
      <a:spPr>
        <a:ln>
          <a:solidFill>
            <a:srgbClr val="C00000"/>
          </a:solidFill>
          <a:tailEnd type="triangle"/>
        </a:ln>
      </a:spPr>
      <a:bodyPr/>
      <a:lstStyle/>
      <a:style>
        <a:lnRef idx="3">
          <a:schemeClr val="accent5"/>
        </a:lnRef>
        <a:fillRef idx="0">
          <a:schemeClr val="accent5"/>
        </a:fillRef>
        <a:effectRef idx="2">
          <a:schemeClr val="accent5"/>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OpenGaiaProject</Template>
  <TotalTime>21237</TotalTime>
  <Words>2808</Words>
  <Application>Microsoft Office PowerPoint</Application>
  <PresentationFormat>画面に合わせる (4:3)</PresentationFormat>
  <Paragraphs>457</Paragraphs>
  <Slides>49</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1" baseType="lpstr">
      <vt:lpstr>esc_template_2013b</vt:lpstr>
      <vt:lpstr>Visio</vt:lpstr>
      <vt:lpstr>プログラミング学習支援システム 開発プロジェクト</vt:lpstr>
      <vt:lpstr>プログラミング学習支援システム開発Project</vt:lpstr>
      <vt:lpstr>プログラミング学習支援システム開発Project</vt:lpstr>
      <vt:lpstr>学びの目的</vt:lpstr>
      <vt:lpstr>グループと専門分野</vt:lpstr>
      <vt:lpstr>PowerPoint プレゼンテーション</vt:lpstr>
      <vt:lpstr>PowerPoint プレゼンテーション</vt:lpstr>
      <vt:lpstr>プロジェクトの進め方</vt:lpstr>
      <vt:lpstr>面談案内</vt:lpstr>
      <vt:lpstr>サイバーセキュリティ対策技術 研究プロジェクト</vt:lpstr>
      <vt:lpstr>プロジェクトの概要</vt:lpstr>
      <vt:lpstr>学びの目的</vt:lpstr>
      <vt:lpstr>グループと専門分野</vt:lpstr>
      <vt:lpstr>セキュリティインシデントとは</vt:lpstr>
      <vt:lpstr>産学連携</vt:lpstr>
      <vt:lpstr>ビッグデータ解析によるサイバー攻撃の兆候検出</vt:lpstr>
      <vt:lpstr>攻撃者・目的の推定</vt:lpstr>
      <vt:lpstr>SIAS: Security Incidents Mining System </vt:lpstr>
      <vt:lpstr>プロジェクトの進め方</vt:lpstr>
      <vt:lpstr>面談案内</vt:lpstr>
      <vt:lpstr>生物情報処理 ～生き物に学ぶ、生き物を知る～</vt:lpstr>
      <vt:lpstr>研究概要</vt:lpstr>
      <vt:lpstr>分担と専門分野</vt:lpstr>
      <vt:lpstr>面談案内</vt:lpstr>
      <vt:lpstr>地域活性化のための Webシステム </vt:lpstr>
      <vt:lpstr>地域活性化のためのWebシステム</vt:lpstr>
      <vt:lpstr>佐原ソーシャルライブラリ</vt:lpstr>
      <vt:lpstr>佐原ハンターズ</vt:lpstr>
      <vt:lpstr>さわら飲み歩きマップ</vt:lpstr>
      <vt:lpstr>花見川どっとcom！</vt:lpstr>
      <vt:lpstr>IT大学</vt:lpstr>
      <vt:lpstr>学びの目的</vt:lpstr>
      <vt:lpstr>面談案内</vt:lpstr>
      <vt:lpstr>なりたい自分でつながる ソーシャルメディア開発</vt:lpstr>
      <vt:lpstr>時間管理のマトリックス</vt:lpstr>
      <vt:lpstr>重要事項を優先するイメージ図</vt:lpstr>
      <vt:lpstr>なりたい自分でつながるソーシャルメディア開発</vt:lpstr>
      <vt:lpstr>第ニ領域時間管理システム</vt:lpstr>
      <vt:lpstr>価値観共有システム</vt:lpstr>
      <vt:lpstr>学びの目的</vt:lpstr>
      <vt:lpstr>グループと専門分野</vt:lpstr>
      <vt:lpstr>面談案内</vt:lpstr>
      <vt:lpstr>河野ゼミで学べる技術</vt:lpstr>
      <vt:lpstr>ソリューション技術の研究 （＝困っている誰かを助ける研究）</vt:lpstr>
      <vt:lpstr>概要</vt:lpstr>
      <vt:lpstr>進め方</vt:lpstr>
      <vt:lpstr>ゼミに際して</vt:lpstr>
      <vt:lpstr>面談案内</vt:lpstr>
      <vt:lpstr>資料URL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T.Yamaguchi</dc:creator>
  <cp:lastModifiedBy>河野　義広</cp:lastModifiedBy>
  <cp:revision>491</cp:revision>
  <cp:lastPrinted>2014-11-25T00:48:49Z</cp:lastPrinted>
  <dcterms:created xsi:type="dcterms:W3CDTF">1601-01-01T00:00:00Z</dcterms:created>
  <dcterms:modified xsi:type="dcterms:W3CDTF">2015-11-16T23:52:12Z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